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9" r:id="rId2"/>
    <p:sldId id="273" r:id="rId3"/>
    <p:sldId id="261" r:id="rId4"/>
    <p:sldId id="315" r:id="rId5"/>
    <p:sldId id="312" r:id="rId6"/>
    <p:sldId id="313" r:id="rId7"/>
    <p:sldId id="305" r:id="rId8"/>
    <p:sldId id="308" r:id="rId9"/>
    <p:sldId id="325" r:id="rId10"/>
    <p:sldId id="326" r:id="rId11"/>
    <p:sldId id="309" r:id="rId12"/>
    <p:sldId id="324" r:id="rId13"/>
    <p:sldId id="323" r:id="rId14"/>
    <p:sldId id="292" r:id="rId15"/>
    <p:sldId id="329" r:id="rId16"/>
    <p:sldId id="327" r:id="rId17"/>
    <p:sldId id="328" r:id="rId18"/>
    <p:sldId id="307" r:id="rId19"/>
    <p:sldId id="274" r:id="rId20"/>
    <p:sldId id="317" r:id="rId21"/>
    <p:sldId id="316" r:id="rId22"/>
    <p:sldId id="271" r:id="rId23"/>
    <p:sldId id="318" r:id="rId24"/>
    <p:sldId id="293" r:id="rId25"/>
    <p:sldId id="310" r:id="rId26"/>
    <p:sldId id="311" r:id="rId27"/>
    <p:sldId id="314" r:id="rId28"/>
    <p:sldId id="272" r:id="rId29"/>
    <p:sldId id="277" r:id="rId30"/>
    <p:sldId id="302" r:id="rId31"/>
    <p:sldId id="295" r:id="rId32"/>
    <p:sldId id="280" r:id="rId33"/>
    <p:sldId id="304" r:id="rId34"/>
    <p:sldId id="301" r:id="rId35"/>
    <p:sldId id="319" r:id="rId36"/>
    <p:sldId id="321" r:id="rId37"/>
    <p:sldId id="320"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807413-3A0C-42B7-9182-407851D19418}">
          <p14:sldIdLst>
            <p14:sldId id="259"/>
            <p14:sldId id="273"/>
            <p14:sldId id="261"/>
            <p14:sldId id="315"/>
            <p14:sldId id="312"/>
            <p14:sldId id="313"/>
            <p14:sldId id="305"/>
            <p14:sldId id="308"/>
            <p14:sldId id="325"/>
            <p14:sldId id="326"/>
            <p14:sldId id="309"/>
            <p14:sldId id="324"/>
            <p14:sldId id="323"/>
            <p14:sldId id="292"/>
            <p14:sldId id="329"/>
            <p14:sldId id="327"/>
            <p14:sldId id="328"/>
            <p14:sldId id="307"/>
            <p14:sldId id="274"/>
            <p14:sldId id="317"/>
            <p14:sldId id="316"/>
            <p14:sldId id="271"/>
            <p14:sldId id="318"/>
            <p14:sldId id="293"/>
            <p14:sldId id="310"/>
            <p14:sldId id="311"/>
            <p14:sldId id="314"/>
            <p14:sldId id="272"/>
            <p14:sldId id="277"/>
            <p14:sldId id="302"/>
            <p14:sldId id="295"/>
            <p14:sldId id="280"/>
            <p14:sldId id="304"/>
            <p14:sldId id="301"/>
            <p14:sldId id="319"/>
            <p14:sldId id="321"/>
            <p14:sldId id="320"/>
          </p14:sldIdLst>
        </p14:section>
        <p14:section name="Untitled Section" id="{2D6C4DB4-9609-4F5F-AF28-26E4E2EB6DA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Hellen" initials="MH" lastIdx="2" clrIdx="0">
    <p:extLst>
      <p:ext uri="{19B8F6BF-5375-455C-9EA6-DF929625EA0E}">
        <p15:presenceInfo xmlns:p15="http://schemas.microsoft.com/office/powerpoint/2012/main" userId="S::hgmcdona@illinois.edu::2ee2e870-83a5-4a35-bfec-f1ac22e11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23059-03A4-46F1-AF97-8F6027211988}" v="13" dt="2024-09-12T20:51:29.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660"/>
  </p:normalViewPr>
  <p:slideViewPr>
    <p:cSldViewPr snapToGrid="0" snapToObjects="1">
      <p:cViewPr varScale="1">
        <p:scale>
          <a:sx n="91" d="100"/>
          <a:sy n="91" d="100"/>
        </p:scale>
        <p:origin x="1022"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Hellen" userId="2ee2e870-83a5-4a35-bfec-f1ac22e119a9" providerId="ADAL" clId="{77F23059-03A4-46F1-AF97-8F6027211988}"/>
    <pc:docChg chg="undo custSel addSld delSld modSld sldOrd modSection">
      <pc:chgData name="McDonald, Hellen" userId="2ee2e870-83a5-4a35-bfec-f1ac22e119a9" providerId="ADAL" clId="{77F23059-03A4-46F1-AF97-8F6027211988}" dt="2024-09-12T21:39:03.632" v="12233" actId="20577"/>
      <pc:docMkLst>
        <pc:docMk/>
      </pc:docMkLst>
      <pc:sldChg chg="modSp mod ord">
        <pc:chgData name="McDonald, Hellen" userId="2ee2e870-83a5-4a35-bfec-f1ac22e119a9" providerId="ADAL" clId="{77F23059-03A4-46F1-AF97-8F6027211988}" dt="2024-09-12T20:06:21.341" v="8692"/>
        <pc:sldMkLst>
          <pc:docMk/>
          <pc:sldMk cId="424837721" sldId="259"/>
        </pc:sldMkLst>
        <pc:spChg chg="mod">
          <ac:chgData name="McDonald, Hellen" userId="2ee2e870-83a5-4a35-bfec-f1ac22e119a9" providerId="ADAL" clId="{77F23059-03A4-46F1-AF97-8F6027211988}" dt="2024-09-05T22:29:45.651" v="167" actId="20577"/>
          <ac:spMkLst>
            <pc:docMk/>
            <pc:sldMk cId="424837721" sldId="259"/>
            <ac:spMk id="5" creationId="{00000000-0000-0000-0000-000000000000}"/>
          </ac:spMkLst>
        </pc:spChg>
        <pc:spChg chg="mod">
          <ac:chgData name="McDonald, Hellen" userId="2ee2e870-83a5-4a35-bfec-f1ac22e119a9" providerId="ADAL" clId="{77F23059-03A4-46F1-AF97-8F6027211988}" dt="2024-09-05T22:16:19.464" v="142" actId="20577"/>
          <ac:spMkLst>
            <pc:docMk/>
            <pc:sldMk cId="424837721" sldId="259"/>
            <ac:spMk id="6" creationId="{00000000-0000-0000-0000-000000000000}"/>
          </ac:spMkLst>
        </pc:spChg>
      </pc:sldChg>
      <pc:sldChg chg="modSp mod">
        <pc:chgData name="McDonald, Hellen" userId="2ee2e870-83a5-4a35-bfec-f1ac22e119a9" providerId="ADAL" clId="{77F23059-03A4-46F1-AF97-8F6027211988}" dt="2024-09-12T20:07:12.652" v="8762" actId="6549"/>
        <pc:sldMkLst>
          <pc:docMk/>
          <pc:sldMk cId="4243867992" sldId="261"/>
        </pc:sldMkLst>
        <pc:spChg chg="mod">
          <ac:chgData name="McDonald, Hellen" userId="2ee2e870-83a5-4a35-bfec-f1ac22e119a9" providerId="ADAL" clId="{77F23059-03A4-46F1-AF97-8F6027211988}" dt="2024-09-12T20:07:12.652" v="8762" actId="6549"/>
          <ac:spMkLst>
            <pc:docMk/>
            <pc:sldMk cId="4243867992" sldId="261"/>
            <ac:spMk id="5" creationId="{00000000-0000-0000-0000-000000000000}"/>
          </ac:spMkLst>
        </pc:spChg>
      </pc:sldChg>
      <pc:sldChg chg="modSp mod">
        <pc:chgData name="McDonald, Hellen" userId="2ee2e870-83a5-4a35-bfec-f1ac22e119a9" providerId="ADAL" clId="{77F23059-03A4-46F1-AF97-8F6027211988}" dt="2024-09-12T19:23:22.477" v="7329" actId="6549"/>
        <pc:sldMkLst>
          <pc:docMk/>
          <pc:sldMk cId="10020750" sldId="271"/>
        </pc:sldMkLst>
        <pc:spChg chg="mod">
          <ac:chgData name="McDonald, Hellen" userId="2ee2e870-83a5-4a35-bfec-f1ac22e119a9" providerId="ADAL" clId="{77F23059-03A4-46F1-AF97-8F6027211988}" dt="2024-09-12T19:17:12.624" v="6969" actId="115"/>
          <ac:spMkLst>
            <pc:docMk/>
            <pc:sldMk cId="10020750" sldId="271"/>
            <ac:spMk id="4" creationId="{00000000-0000-0000-0000-000000000000}"/>
          </ac:spMkLst>
        </pc:spChg>
        <pc:spChg chg="mod">
          <ac:chgData name="McDonald, Hellen" userId="2ee2e870-83a5-4a35-bfec-f1ac22e119a9" providerId="ADAL" clId="{77F23059-03A4-46F1-AF97-8F6027211988}" dt="2024-09-12T19:23:22.477" v="7329" actId="6549"/>
          <ac:spMkLst>
            <pc:docMk/>
            <pc:sldMk cId="10020750" sldId="271"/>
            <ac:spMk id="5" creationId="{00000000-0000-0000-0000-000000000000}"/>
          </ac:spMkLst>
        </pc:spChg>
      </pc:sldChg>
      <pc:sldChg chg="modSp mod">
        <pc:chgData name="McDonald, Hellen" userId="2ee2e870-83a5-4a35-bfec-f1ac22e119a9" providerId="ADAL" clId="{77F23059-03A4-46F1-AF97-8F6027211988}" dt="2024-09-05T23:23:03.554" v="1408" actId="20577"/>
        <pc:sldMkLst>
          <pc:docMk/>
          <pc:sldMk cId="508188074" sldId="273"/>
        </pc:sldMkLst>
        <pc:spChg chg="mod">
          <ac:chgData name="McDonald, Hellen" userId="2ee2e870-83a5-4a35-bfec-f1ac22e119a9" providerId="ADAL" clId="{77F23059-03A4-46F1-AF97-8F6027211988}" dt="2024-09-05T23:23:03.554" v="1408" actId="20577"/>
          <ac:spMkLst>
            <pc:docMk/>
            <pc:sldMk cId="508188074" sldId="273"/>
            <ac:spMk id="5" creationId="{00000000-0000-0000-0000-000000000000}"/>
          </ac:spMkLst>
        </pc:spChg>
      </pc:sldChg>
      <pc:sldChg chg="modSp mod">
        <pc:chgData name="McDonald, Hellen" userId="2ee2e870-83a5-4a35-bfec-f1ac22e119a9" providerId="ADAL" clId="{77F23059-03A4-46F1-AF97-8F6027211988}" dt="2024-09-09T15:50:23.921" v="4373"/>
        <pc:sldMkLst>
          <pc:docMk/>
          <pc:sldMk cId="4270580522" sldId="274"/>
        </pc:sldMkLst>
        <pc:spChg chg="mod">
          <ac:chgData name="McDonald, Hellen" userId="2ee2e870-83a5-4a35-bfec-f1ac22e119a9" providerId="ADAL" clId="{77F23059-03A4-46F1-AF97-8F6027211988}" dt="2024-09-09T15:50:23.921" v="4373"/>
          <ac:spMkLst>
            <pc:docMk/>
            <pc:sldMk cId="4270580522" sldId="274"/>
            <ac:spMk id="5" creationId="{00000000-0000-0000-0000-000000000000}"/>
          </ac:spMkLst>
        </pc:spChg>
      </pc:sldChg>
      <pc:sldChg chg="modSp mod">
        <pc:chgData name="McDonald, Hellen" userId="2ee2e870-83a5-4a35-bfec-f1ac22e119a9" providerId="ADAL" clId="{77F23059-03A4-46F1-AF97-8F6027211988}" dt="2024-09-06T00:07:45.776" v="3381" actId="20577"/>
        <pc:sldMkLst>
          <pc:docMk/>
          <pc:sldMk cId="3720549039" sldId="277"/>
        </pc:sldMkLst>
        <pc:spChg chg="mod">
          <ac:chgData name="McDonald, Hellen" userId="2ee2e870-83a5-4a35-bfec-f1ac22e119a9" providerId="ADAL" clId="{77F23059-03A4-46F1-AF97-8F6027211988}" dt="2024-09-06T00:07:45.776" v="3381" actId="20577"/>
          <ac:spMkLst>
            <pc:docMk/>
            <pc:sldMk cId="3720549039" sldId="277"/>
            <ac:spMk id="5" creationId="{00000000-0000-0000-0000-000000000000}"/>
          </ac:spMkLst>
        </pc:spChg>
      </pc:sldChg>
      <pc:sldChg chg="del">
        <pc:chgData name="McDonald, Hellen" userId="2ee2e870-83a5-4a35-bfec-f1ac22e119a9" providerId="ADAL" clId="{77F23059-03A4-46F1-AF97-8F6027211988}" dt="2024-09-05T22:16:32.561" v="143" actId="47"/>
        <pc:sldMkLst>
          <pc:docMk/>
          <pc:sldMk cId="3549326900" sldId="287"/>
        </pc:sldMkLst>
      </pc:sldChg>
      <pc:sldChg chg="modSp del mod ord">
        <pc:chgData name="McDonald, Hellen" userId="2ee2e870-83a5-4a35-bfec-f1ac22e119a9" providerId="ADAL" clId="{77F23059-03A4-46F1-AF97-8F6027211988}" dt="2024-09-12T19:57:39.733" v="8563" actId="47"/>
        <pc:sldMkLst>
          <pc:docMk/>
          <pc:sldMk cId="102371216" sldId="288"/>
        </pc:sldMkLst>
        <pc:spChg chg="mod">
          <ac:chgData name="McDonald, Hellen" userId="2ee2e870-83a5-4a35-bfec-f1ac22e119a9" providerId="ADAL" clId="{77F23059-03A4-46F1-AF97-8F6027211988}" dt="2024-09-12T19:51:17.796" v="8275" actId="20577"/>
          <ac:spMkLst>
            <pc:docMk/>
            <pc:sldMk cId="102371216" sldId="288"/>
            <ac:spMk id="5" creationId="{00000000-0000-0000-0000-000000000000}"/>
          </ac:spMkLst>
        </pc:spChg>
      </pc:sldChg>
      <pc:sldChg chg="modSp mod ord">
        <pc:chgData name="McDonald, Hellen" userId="2ee2e870-83a5-4a35-bfec-f1ac22e119a9" providerId="ADAL" clId="{77F23059-03A4-46F1-AF97-8F6027211988}" dt="2024-09-12T21:08:00.111" v="11580" actId="5793"/>
        <pc:sldMkLst>
          <pc:docMk/>
          <pc:sldMk cId="3505586014" sldId="292"/>
        </pc:sldMkLst>
        <pc:spChg chg="mod">
          <ac:chgData name="McDonald, Hellen" userId="2ee2e870-83a5-4a35-bfec-f1ac22e119a9" providerId="ADAL" clId="{77F23059-03A4-46F1-AF97-8F6027211988}" dt="2024-09-12T21:02:11.203" v="11437" actId="20577"/>
          <ac:spMkLst>
            <pc:docMk/>
            <pc:sldMk cId="3505586014" sldId="292"/>
            <ac:spMk id="4" creationId="{00000000-0000-0000-0000-000000000000}"/>
          </ac:spMkLst>
        </pc:spChg>
        <pc:spChg chg="mod">
          <ac:chgData name="McDonald, Hellen" userId="2ee2e870-83a5-4a35-bfec-f1ac22e119a9" providerId="ADAL" clId="{77F23059-03A4-46F1-AF97-8F6027211988}" dt="2024-09-12T21:08:00.111" v="11580" actId="5793"/>
          <ac:spMkLst>
            <pc:docMk/>
            <pc:sldMk cId="3505586014" sldId="292"/>
            <ac:spMk id="5" creationId="{00000000-0000-0000-0000-000000000000}"/>
          </ac:spMkLst>
        </pc:spChg>
      </pc:sldChg>
      <pc:sldChg chg="modSp mod">
        <pc:chgData name="McDonald, Hellen" userId="2ee2e870-83a5-4a35-bfec-f1ac22e119a9" providerId="ADAL" clId="{77F23059-03A4-46F1-AF97-8F6027211988}" dt="2024-09-12T19:18:01.635" v="6971" actId="113"/>
        <pc:sldMkLst>
          <pc:docMk/>
          <pc:sldMk cId="1660068033" sldId="293"/>
        </pc:sldMkLst>
        <pc:spChg chg="mod">
          <ac:chgData name="McDonald, Hellen" userId="2ee2e870-83a5-4a35-bfec-f1ac22e119a9" providerId="ADAL" clId="{77F23059-03A4-46F1-AF97-8F6027211988}" dt="2024-09-12T19:18:01.635" v="6971" actId="113"/>
          <ac:spMkLst>
            <pc:docMk/>
            <pc:sldMk cId="1660068033" sldId="293"/>
            <ac:spMk id="5" creationId="{00000000-0000-0000-0000-000000000000}"/>
          </ac:spMkLst>
        </pc:spChg>
      </pc:sldChg>
      <pc:sldChg chg="modSp ord">
        <pc:chgData name="McDonald, Hellen" userId="2ee2e870-83a5-4a35-bfec-f1ac22e119a9" providerId="ADAL" clId="{77F23059-03A4-46F1-AF97-8F6027211988}" dt="2024-09-09T15:32:25.671" v="3696" actId="20578"/>
        <pc:sldMkLst>
          <pc:docMk/>
          <pc:sldMk cId="4205536128" sldId="295"/>
        </pc:sldMkLst>
        <pc:spChg chg="mod">
          <ac:chgData name="McDonald, Hellen" userId="2ee2e870-83a5-4a35-bfec-f1ac22e119a9" providerId="ADAL" clId="{77F23059-03A4-46F1-AF97-8F6027211988}" dt="2024-09-09T15:32:25.671" v="3696" actId="20578"/>
          <ac:spMkLst>
            <pc:docMk/>
            <pc:sldMk cId="4205536128" sldId="295"/>
            <ac:spMk id="5" creationId="{00000000-0000-0000-0000-000000000000}"/>
          </ac:spMkLst>
        </pc:spChg>
      </pc:sldChg>
      <pc:sldChg chg="modSp mod">
        <pc:chgData name="McDonald, Hellen" userId="2ee2e870-83a5-4a35-bfec-f1ac22e119a9" providerId="ADAL" clId="{77F23059-03A4-46F1-AF97-8F6027211988}" dt="2024-09-12T21:34:22.133" v="11917" actId="6549"/>
        <pc:sldMkLst>
          <pc:docMk/>
          <pc:sldMk cId="2219714904" sldId="301"/>
        </pc:sldMkLst>
        <pc:spChg chg="mod">
          <ac:chgData name="McDonald, Hellen" userId="2ee2e870-83a5-4a35-bfec-f1ac22e119a9" providerId="ADAL" clId="{77F23059-03A4-46F1-AF97-8F6027211988}" dt="2024-09-12T21:34:22.133" v="11917" actId="6549"/>
          <ac:spMkLst>
            <pc:docMk/>
            <pc:sldMk cId="2219714904" sldId="301"/>
            <ac:spMk id="5" creationId="{00000000-0000-0000-0000-000000000000}"/>
          </ac:spMkLst>
        </pc:spChg>
      </pc:sldChg>
      <pc:sldChg chg="modSp del mod">
        <pc:chgData name="McDonald, Hellen" userId="2ee2e870-83a5-4a35-bfec-f1ac22e119a9" providerId="ADAL" clId="{77F23059-03A4-46F1-AF97-8F6027211988}" dt="2024-09-06T00:02:11.372" v="3065" actId="47"/>
        <pc:sldMkLst>
          <pc:docMk/>
          <pc:sldMk cId="1525794571" sldId="303"/>
        </pc:sldMkLst>
        <pc:spChg chg="mod">
          <ac:chgData name="McDonald, Hellen" userId="2ee2e870-83a5-4a35-bfec-f1ac22e119a9" providerId="ADAL" clId="{77F23059-03A4-46F1-AF97-8F6027211988}" dt="2024-09-05T23:53:09.504" v="2491" actId="20577"/>
          <ac:spMkLst>
            <pc:docMk/>
            <pc:sldMk cId="1525794571" sldId="303"/>
            <ac:spMk id="4" creationId="{00000000-0000-0000-0000-000000000000}"/>
          </ac:spMkLst>
        </pc:spChg>
        <pc:spChg chg="mod">
          <ac:chgData name="McDonald, Hellen" userId="2ee2e870-83a5-4a35-bfec-f1ac22e119a9" providerId="ADAL" clId="{77F23059-03A4-46F1-AF97-8F6027211988}" dt="2024-09-05T23:58:36.820" v="3036" actId="6549"/>
          <ac:spMkLst>
            <pc:docMk/>
            <pc:sldMk cId="1525794571" sldId="303"/>
            <ac:spMk id="5" creationId="{00000000-0000-0000-0000-000000000000}"/>
          </ac:spMkLst>
        </pc:spChg>
      </pc:sldChg>
      <pc:sldChg chg="modSp mod modShow">
        <pc:chgData name="McDonald, Hellen" userId="2ee2e870-83a5-4a35-bfec-f1ac22e119a9" providerId="ADAL" clId="{77F23059-03A4-46F1-AF97-8F6027211988}" dt="2024-09-12T21:22:19.667" v="11798" actId="729"/>
        <pc:sldMkLst>
          <pc:docMk/>
          <pc:sldMk cId="1920832336" sldId="304"/>
        </pc:sldMkLst>
        <pc:spChg chg="mod">
          <ac:chgData name="McDonald, Hellen" userId="2ee2e870-83a5-4a35-bfec-f1ac22e119a9" providerId="ADAL" clId="{77F23059-03A4-46F1-AF97-8F6027211988}" dt="2024-09-09T16:14:12.127" v="4803" actId="20577"/>
          <ac:spMkLst>
            <pc:docMk/>
            <pc:sldMk cId="1920832336" sldId="304"/>
            <ac:spMk id="4" creationId="{00000000-0000-0000-0000-000000000000}"/>
          </ac:spMkLst>
        </pc:spChg>
        <pc:spChg chg="mod">
          <ac:chgData name="McDonald, Hellen" userId="2ee2e870-83a5-4a35-bfec-f1ac22e119a9" providerId="ADAL" clId="{77F23059-03A4-46F1-AF97-8F6027211988}" dt="2024-09-12T19:41:36.121" v="7940" actId="5793"/>
          <ac:spMkLst>
            <pc:docMk/>
            <pc:sldMk cId="1920832336" sldId="304"/>
            <ac:spMk id="5" creationId="{00000000-0000-0000-0000-000000000000}"/>
          </ac:spMkLst>
        </pc:spChg>
      </pc:sldChg>
      <pc:sldChg chg="modSp add mod">
        <pc:chgData name="McDonald, Hellen" userId="2ee2e870-83a5-4a35-bfec-f1ac22e119a9" providerId="ADAL" clId="{77F23059-03A4-46F1-AF97-8F6027211988}" dt="2024-09-12T18:05:05.521" v="4882" actId="5793"/>
        <pc:sldMkLst>
          <pc:docMk/>
          <pc:sldMk cId="3365528180" sldId="305"/>
        </pc:sldMkLst>
        <pc:spChg chg="mod">
          <ac:chgData name="McDonald, Hellen" userId="2ee2e870-83a5-4a35-bfec-f1ac22e119a9" providerId="ADAL" clId="{77F23059-03A4-46F1-AF97-8F6027211988}" dt="2024-09-12T18:05:05.521" v="4882" actId="5793"/>
          <ac:spMkLst>
            <pc:docMk/>
            <pc:sldMk cId="3365528180" sldId="305"/>
            <ac:spMk id="5" creationId="{00000000-0000-0000-0000-000000000000}"/>
          </ac:spMkLst>
        </pc:spChg>
      </pc:sldChg>
      <pc:sldChg chg="modSp add del mod ord">
        <pc:chgData name="McDonald, Hellen" userId="2ee2e870-83a5-4a35-bfec-f1ac22e119a9" providerId="ADAL" clId="{77F23059-03A4-46F1-AF97-8F6027211988}" dt="2024-09-12T18:45:55.858" v="5711" actId="47"/>
        <pc:sldMkLst>
          <pc:docMk/>
          <pc:sldMk cId="3837608992" sldId="306"/>
        </pc:sldMkLst>
        <pc:spChg chg="mod">
          <ac:chgData name="McDonald, Hellen" userId="2ee2e870-83a5-4a35-bfec-f1ac22e119a9" providerId="ADAL" clId="{77F23059-03A4-46F1-AF97-8F6027211988}" dt="2024-09-09T15:45:30.711" v="4370" actId="20577"/>
          <ac:spMkLst>
            <pc:docMk/>
            <pc:sldMk cId="3837608992" sldId="306"/>
            <ac:spMk id="5" creationId="{00000000-0000-0000-0000-000000000000}"/>
          </ac:spMkLst>
        </pc:spChg>
      </pc:sldChg>
      <pc:sldChg chg="modSp add mod">
        <pc:chgData name="McDonald, Hellen" userId="2ee2e870-83a5-4a35-bfec-f1ac22e119a9" providerId="ADAL" clId="{77F23059-03A4-46F1-AF97-8F6027211988}" dt="2024-09-12T18:56:06.296" v="5782" actId="20577"/>
        <pc:sldMkLst>
          <pc:docMk/>
          <pc:sldMk cId="133727673" sldId="307"/>
        </pc:sldMkLst>
        <pc:spChg chg="mod">
          <ac:chgData name="McDonald, Hellen" userId="2ee2e870-83a5-4a35-bfec-f1ac22e119a9" providerId="ADAL" clId="{77F23059-03A4-46F1-AF97-8F6027211988}" dt="2024-09-12T18:56:06.296" v="5782" actId="20577"/>
          <ac:spMkLst>
            <pc:docMk/>
            <pc:sldMk cId="133727673" sldId="307"/>
            <ac:spMk id="5" creationId="{00000000-0000-0000-0000-000000000000}"/>
          </ac:spMkLst>
        </pc:spChg>
      </pc:sldChg>
      <pc:sldChg chg="modSp add mod">
        <pc:chgData name="McDonald, Hellen" userId="2ee2e870-83a5-4a35-bfec-f1ac22e119a9" providerId="ADAL" clId="{77F23059-03A4-46F1-AF97-8F6027211988}" dt="2024-09-12T21:39:03.632" v="12233" actId="20577"/>
        <pc:sldMkLst>
          <pc:docMk/>
          <pc:sldMk cId="4186799035" sldId="308"/>
        </pc:sldMkLst>
        <pc:spChg chg="mod">
          <ac:chgData name="McDonald, Hellen" userId="2ee2e870-83a5-4a35-bfec-f1ac22e119a9" providerId="ADAL" clId="{77F23059-03A4-46F1-AF97-8F6027211988}" dt="2024-09-12T18:17:54.209" v="4977" actId="207"/>
          <ac:spMkLst>
            <pc:docMk/>
            <pc:sldMk cId="4186799035" sldId="308"/>
            <ac:spMk id="4" creationId="{00000000-0000-0000-0000-000000000000}"/>
          </ac:spMkLst>
        </pc:spChg>
        <pc:spChg chg="mod">
          <ac:chgData name="McDonald, Hellen" userId="2ee2e870-83a5-4a35-bfec-f1ac22e119a9" providerId="ADAL" clId="{77F23059-03A4-46F1-AF97-8F6027211988}" dt="2024-09-12T21:39:03.632" v="12233" actId="20577"/>
          <ac:spMkLst>
            <pc:docMk/>
            <pc:sldMk cId="4186799035" sldId="308"/>
            <ac:spMk id="5" creationId="{00000000-0000-0000-0000-000000000000}"/>
          </ac:spMkLst>
        </pc:spChg>
      </pc:sldChg>
      <pc:sldChg chg="modSp add mod">
        <pc:chgData name="McDonald, Hellen" userId="2ee2e870-83a5-4a35-bfec-f1ac22e119a9" providerId="ADAL" clId="{77F23059-03A4-46F1-AF97-8F6027211988}" dt="2024-09-12T20:35:43.146" v="10050" actId="20577"/>
        <pc:sldMkLst>
          <pc:docMk/>
          <pc:sldMk cId="2900198978" sldId="309"/>
        </pc:sldMkLst>
        <pc:spChg chg="mod">
          <ac:chgData name="McDonald, Hellen" userId="2ee2e870-83a5-4a35-bfec-f1ac22e119a9" providerId="ADAL" clId="{77F23059-03A4-46F1-AF97-8F6027211988}" dt="2024-09-12T18:52:48.230" v="5716" actId="255"/>
          <ac:spMkLst>
            <pc:docMk/>
            <pc:sldMk cId="2900198978" sldId="309"/>
            <ac:spMk id="4" creationId="{00000000-0000-0000-0000-000000000000}"/>
          </ac:spMkLst>
        </pc:spChg>
        <pc:spChg chg="mod">
          <ac:chgData name="McDonald, Hellen" userId="2ee2e870-83a5-4a35-bfec-f1ac22e119a9" providerId="ADAL" clId="{77F23059-03A4-46F1-AF97-8F6027211988}" dt="2024-09-12T20:35:43.146" v="10050" actId="20577"/>
          <ac:spMkLst>
            <pc:docMk/>
            <pc:sldMk cId="2900198978" sldId="309"/>
            <ac:spMk id="5" creationId="{00000000-0000-0000-0000-000000000000}"/>
          </ac:spMkLst>
        </pc:spChg>
      </pc:sldChg>
      <pc:sldChg chg="modSp add mod ord">
        <pc:chgData name="McDonald, Hellen" userId="2ee2e870-83a5-4a35-bfec-f1ac22e119a9" providerId="ADAL" clId="{77F23059-03A4-46F1-AF97-8F6027211988}" dt="2024-09-12T19:32:16.544" v="7545" actId="6549"/>
        <pc:sldMkLst>
          <pc:docMk/>
          <pc:sldMk cId="800754094" sldId="310"/>
        </pc:sldMkLst>
        <pc:spChg chg="mod">
          <ac:chgData name="McDonald, Hellen" userId="2ee2e870-83a5-4a35-bfec-f1ac22e119a9" providerId="ADAL" clId="{77F23059-03A4-46F1-AF97-8F6027211988}" dt="2024-09-06T00:01:13.808" v="3059" actId="6549"/>
          <ac:spMkLst>
            <pc:docMk/>
            <pc:sldMk cId="800754094" sldId="310"/>
            <ac:spMk id="4" creationId="{00000000-0000-0000-0000-000000000000}"/>
          </ac:spMkLst>
        </pc:spChg>
        <pc:spChg chg="mod">
          <ac:chgData name="McDonald, Hellen" userId="2ee2e870-83a5-4a35-bfec-f1ac22e119a9" providerId="ADAL" clId="{77F23059-03A4-46F1-AF97-8F6027211988}" dt="2024-09-12T19:32:16.544" v="7545" actId="6549"/>
          <ac:spMkLst>
            <pc:docMk/>
            <pc:sldMk cId="800754094" sldId="310"/>
            <ac:spMk id="5" creationId="{00000000-0000-0000-0000-000000000000}"/>
          </ac:spMkLst>
        </pc:spChg>
      </pc:sldChg>
      <pc:sldChg chg="modSp add mod">
        <pc:chgData name="McDonald, Hellen" userId="2ee2e870-83a5-4a35-bfec-f1ac22e119a9" providerId="ADAL" clId="{77F23059-03A4-46F1-AF97-8F6027211988}" dt="2024-09-12T21:35:56.565" v="11949" actId="5793"/>
        <pc:sldMkLst>
          <pc:docMk/>
          <pc:sldMk cId="4038780201" sldId="311"/>
        </pc:sldMkLst>
        <pc:spChg chg="mod">
          <ac:chgData name="McDonald, Hellen" userId="2ee2e870-83a5-4a35-bfec-f1ac22e119a9" providerId="ADAL" clId="{77F23059-03A4-46F1-AF97-8F6027211988}" dt="2024-09-12T21:35:56.565" v="11949" actId="5793"/>
          <ac:spMkLst>
            <pc:docMk/>
            <pc:sldMk cId="4038780201" sldId="311"/>
            <ac:spMk id="5" creationId="{00000000-0000-0000-0000-000000000000}"/>
          </ac:spMkLst>
        </pc:spChg>
      </pc:sldChg>
      <pc:sldChg chg="modSp add mod">
        <pc:chgData name="McDonald, Hellen" userId="2ee2e870-83a5-4a35-bfec-f1ac22e119a9" providerId="ADAL" clId="{77F23059-03A4-46F1-AF97-8F6027211988}" dt="2024-09-09T15:44:05.733" v="4351" actId="20577"/>
        <pc:sldMkLst>
          <pc:docMk/>
          <pc:sldMk cId="146821868" sldId="312"/>
        </pc:sldMkLst>
        <pc:spChg chg="mod">
          <ac:chgData name="McDonald, Hellen" userId="2ee2e870-83a5-4a35-bfec-f1ac22e119a9" providerId="ADAL" clId="{77F23059-03A4-46F1-AF97-8F6027211988}" dt="2024-09-09T15:44:05.733" v="4351" actId="20577"/>
          <ac:spMkLst>
            <pc:docMk/>
            <pc:sldMk cId="146821868" sldId="312"/>
            <ac:spMk id="5" creationId="{00000000-0000-0000-0000-000000000000}"/>
          </ac:spMkLst>
        </pc:spChg>
      </pc:sldChg>
      <pc:sldChg chg="new del">
        <pc:chgData name="McDonald, Hellen" userId="2ee2e870-83a5-4a35-bfec-f1ac22e119a9" providerId="ADAL" clId="{77F23059-03A4-46F1-AF97-8F6027211988}" dt="2024-09-09T15:31:26.227" v="3693" actId="680"/>
        <pc:sldMkLst>
          <pc:docMk/>
          <pc:sldMk cId="813933757" sldId="312"/>
        </pc:sldMkLst>
      </pc:sldChg>
      <pc:sldChg chg="new del">
        <pc:chgData name="McDonald, Hellen" userId="2ee2e870-83a5-4a35-bfec-f1ac22e119a9" providerId="ADAL" clId="{77F23059-03A4-46F1-AF97-8F6027211988}" dt="2024-09-09T15:31:17.093" v="3691" actId="680"/>
        <pc:sldMkLst>
          <pc:docMk/>
          <pc:sldMk cId="2180305575" sldId="312"/>
        </pc:sldMkLst>
      </pc:sldChg>
      <pc:sldChg chg="modSp add mod">
        <pc:chgData name="McDonald, Hellen" userId="2ee2e870-83a5-4a35-bfec-f1ac22e119a9" providerId="ADAL" clId="{77F23059-03A4-46F1-AF97-8F6027211988}" dt="2024-09-12T18:43:55.269" v="5708" actId="20577"/>
        <pc:sldMkLst>
          <pc:docMk/>
          <pc:sldMk cId="3454163857" sldId="313"/>
        </pc:sldMkLst>
        <pc:spChg chg="mod">
          <ac:chgData name="McDonald, Hellen" userId="2ee2e870-83a5-4a35-bfec-f1ac22e119a9" providerId="ADAL" clId="{77F23059-03A4-46F1-AF97-8F6027211988}" dt="2024-09-12T18:43:55.269" v="5708" actId="20577"/>
          <ac:spMkLst>
            <pc:docMk/>
            <pc:sldMk cId="3454163857" sldId="313"/>
            <ac:spMk id="5" creationId="{00000000-0000-0000-0000-000000000000}"/>
          </ac:spMkLst>
        </pc:spChg>
      </pc:sldChg>
      <pc:sldChg chg="modSp add mod">
        <pc:chgData name="McDonald, Hellen" userId="2ee2e870-83a5-4a35-bfec-f1ac22e119a9" providerId="ADAL" clId="{77F23059-03A4-46F1-AF97-8F6027211988}" dt="2024-09-12T21:35:41.429" v="11948" actId="20577"/>
        <pc:sldMkLst>
          <pc:docMk/>
          <pc:sldMk cId="1258927489" sldId="314"/>
        </pc:sldMkLst>
        <pc:spChg chg="mod">
          <ac:chgData name="McDonald, Hellen" userId="2ee2e870-83a5-4a35-bfec-f1ac22e119a9" providerId="ADAL" clId="{77F23059-03A4-46F1-AF97-8F6027211988}" dt="2024-09-12T21:35:41.429" v="11948" actId="20577"/>
          <ac:spMkLst>
            <pc:docMk/>
            <pc:sldMk cId="1258927489" sldId="314"/>
            <ac:spMk id="5" creationId="{00000000-0000-0000-0000-000000000000}"/>
          </ac:spMkLst>
        </pc:spChg>
      </pc:sldChg>
      <pc:sldChg chg="modSp add mod">
        <pc:chgData name="McDonald, Hellen" userId="2ee2e870-83a5-4a35-bfec-f1ac22e119a9" providerId="ADAL" clId="{77F23059-03A4-46F1-AF97-8F6027211988}" dt="2024-09-12T18:41:54.452" v="5645" actId="20577"/>
        <pc:sldMkLst>
          <pc:docMk/>
          <pc:sldMk cId="3589137521" sldId="315"/>
        </pc:sldMkLst>
        <pc:spChg chg="mod">
          <ac:chgData name="McDonald, Hellen" userId="2ee2e870-83a5-4a35-bfec-f1ac22e119a9" providerId="ADAL" clId="{77F23059-03A4-46F1-AF97-8F6027211988}" dt="2024-09-12T18:41:54.452" v="5645" actId="20577"/>
          <ac:spMkLst>
            <pc:docMk/>
            <pc:sldMk cId="3589137521" sldId="315"/>
            <ac:spMk id="5" creationId="{00000000-0000-0000-0000-000000000000}"/>
          </ac:spMkLst>
        </pc:spChg>
      </pc:sldChg>
      <pc:sldChg chg="modSp add mod ord">
        <pc:chgData name="McDonald, Hellen" userId="2ee2e870-83a5-4a35-bfec-f1ac22e119a9" providerId="ADAL" clId="{77F23059-03A4-46F1-AF97-8F6027211988}" dt="2024-09-12T19:15:21.863" v="6922" actId="6549"/>
        <pc:sldMkLst>
          <pc:docMk/>
          <pc:sldMk cId="3683778197" sldId="316"/>
        </pc:sldMkLst>
        <pc:spChg chg="mod">
          <ac:chgData name="McDonald, Hellen" userId="2ee2e870-83a5-4a35-bfec-f1ac22e119a9" providerId="ADAL" clId="{77F23059-03A4-46F1-AF97-8F6027211988}" dt="2024-09-12T19:12:07.827" v="6868" actId="115"/>
          <ac:spMkLst>
            <pc:docMk/>
            <pc:sldMk cId="3683778197" sldId="316"/>
            <ac:spMk id="4" creationId="{00000000-0000-0000-0000-000000000000}"/>
          </ac:spMkLst>
        </pc:spChg>
        <pc:spChg chg="mod">
          <ac:chgData name="McDonald, Hellen" userId="2ee2e870-83a5-4a35-bfec-f1ac22e119a9" providerId="ADAL" clId="{77F23059-03A4-46F1-AF97-8F6027211988}" dt="2024-09-12T19:15:21.863" v="6922" actId="6549"/>
          <ac:spMkLst>
            <pc:docMk/>
            <pc:sldMk cId="3683778197" sldId="316"/>
            <ac:spMk id="5" creationId="{00000000-0000-0000-0000-000000000000}"/>
          </ac:spMkLst>
        </pc:spChg>
      </pc:sldChg>
      <pc:sldChg chg="modSp add mod ord">
        <pc:chgData name="McDonald, Hellen" userId="2ee2e870-83a5-4a35-bfec-f1ac22e119a9" providerId="ADAL" clId="{77F23059-03A4-46F1-AF97-8F6027211988}" dt="2024-09-12T19:14:14.992" v="6879"/>
        <pc:sldMkLst>
          <pc:docMk/>
          <pc:sldMk cId="2486758994" sldId="317"/>
        </pc:sldMkLst>
        <pc:spChg chg="mod">
          <ac:chgData name="McDonald, Hellen" userId="2ee2e870-83a5-4a35-bfec-f1ac22e119a9" providerId="ADAL" clId="{77F23059-03A4-46F1-AF97-8F6027211988}" dt="2024-09-12T19:13:58.627" v="6877" actId="255"/>
          <ac:spMkLst>
            <pc:docMk/>
            <pc:sldMk cId="2486758994" sldId="317"/>
            <ac:spMk id="5" creationId="{00000000-0000-0000-0000-000000000000}"/>
          </ac:spMkLst>
        </pc:spChg>
      </pc:sldChg>
      <pc:sldChg chg="modSp add mod">
        <pc:chgData name="McDonald, Hellen" userId="2ee2e870-83a5-4a35-bfec-f1ac22e119a9" providerId="ADAL" clId="{77F23059-03A4-46F1-AF97-8F6027211988}" dt="2024-09-12T19:25:38.947" v="7494" actId="20577"/>
        <pc:sldMkLst>
          <pc:docMk/>
          <pc:sldMk cId="2602989050" sldId="318"/>
        </pc:sldMkLst>
        <pc:spChg chg="mod">
          <ac:chgData name="McDonald, Hellen" userId="2ee2e870-83a5-4a35-bfec-f1ac22e119a9" providerId="ADAL" clId="{77F23059-03A4-46F1-AF97-8F6027211988}" dt="2024-09-12T19:25:38.947" v="7494" actId="20577"/>
          <ac:spMkLst>
            <pc:docMk/>
            <pc:sldMk cId="2602989050" sldId="318"/>
            <ac:spMk id="5" creationId="{00000000-0000-0000-0000-000000000000}"/>
          </ac:spMkLst>
        </pc:spChg>
      </pc:sldChg>
      <pc:sldChg chg="modSp add mod">
        <pc:chgData name="McDonald, Hellen" userId="2ee2e870-83a5-4a35-bfec-f1ac22e119a9" providerId="ADAL" clId="{77F23059-03A4-46F1-AF97-8F6027211988}" dt="2024-09-12T20:04:12.339" v="8690" actId="5793"/>
        <pc:sldMkLst>
          <pc:docMk/>
          <pc:sldMk cId="1094438339" sldId="319"/>
        </pc:sldMkLst>
        <pc:spChg chg="mod">
          <ac:chgData name="McDonald, Hellen" userId="2ee2e870-83a5-4a35-bfec-f1ac22e119a9" providerId="ADAL" clId="{77F23059-03A4-46F1-AF97-8F6027211988}" dt="2024-09-12T20:04:12.339" v="8690" actId="5793"/>
          <ac:spMkLst>
            <pc:docMk/>
            <pc:sldMk cId="1094438339" sldId="319"/>
            <ac:spMk id="5" creationId="{00000000-0000-0000-0000-000000000000}"/>
          </ac:spMkLst>
        </pc:spChg>
      </pc:sldChg>
      <pc:sldChg chg="modSp add mod">
        <pc:chgData name="McDonald, Hellen" userId="2ee2e870-83a5-4a35-bfec-f1ac22e119a9" providerId="ADAL" clId="{77F23059-03A4-46F1-AF97-8F6027211988}" dt="2024-09-12T20:02:52.859" v="8614" actId="255"/>
        <pc:sldMkLst>
          <pc:docMk/>
          <pc:sldMk cId="3020933941" sldId="320"/>
        </pc:sldMkLst>
        <pc:spChg chg="mod">
          <ac:chgData name="McDonald, Hellen" userId="2ee2e870-83a5-4a35-bfec-f1ac22e119a9" providerId="ADAL" clId="{77F23059-03A4-46F1-AF97-8F6027211988}" dt="2024-09-12T20:02:52.859" v="8614" actId="255"/>
          <ac:spMkLst>
            <pc:docMk/>
            <pc:sldMk cId="3020933941" sldId="320"/>
            <ac:spMk id="5" creationId="{00000000-0000-0000-0000-000000000000}"/>
          </ac:spMkLst>
        </pc:spChg>
      </pc:sldChg>
      <pc:sldChg chg="addSp delSp modSp add mod">
        <pc:chgData name="McDonald, Hellen" userId="2ee2e870-83a5-4a35-bfec-f1ac22e119a9" providerId="ADAL" clId="{77F23059-03A4-46F1-AF97-8F6027211988}" dt="2024-09-12T20:02:19.336" v="8612" actId="14100"/>
        <pc:sldMkLst>
          <pc:docMk/>
          <pc:sldMk cId="571291309" sldId="321"/>
        </pc:sldMkLst>
        <pc:spChg chg="mod">
          <ac:chgData name="McDonald, Hellen" userId="2ee2e870-83a5-4a35-bfec-f1ac22e119a9" providerId="ADAL" clId="{77F23059-03A4-46F1-AF97-8F6027211988}" dt="2024-09-12T20:02:09.330" v="8611" actId="255"/>
          <ac:spMkLst>
            <pc:docMk/>
            <pc:sldMk cId="571291309" sldId="321"/>
            <ac:spMk id="4" creationId="{00000000-0000-0000-0000-000000000000}"/>
          </ac:spMkLst>
        </pc:spChg>
        <pc:spChg chg="mod">
          <ac:chgData name="McDonald, Hellen" userId="2ee2e870-83a5-4a35-bfec-f1ac22e119a9" providerId="ADAL" clId="{77F23059-03A4-46F1-AF97-8F6027211988}" dt="2024-09-12T19:56:52.828" v="8512" actId="6549"/>
          <ac:spMkLst>
            <pc:docMk/>
            <pc:sldMk cId="571291309" sldId="321"/>
            <ac:spMk id="5" creationId="{00000000-0000-0000-0000-000000000000}"/>
          </ac:spMkLst>
        </pc:spChg>
        <pc:graphicFrameChg chg="add del mod modGraphic">
          <ac:chgData name="McDonald, Hellen" userId="2ee2e870-83a5-4a35-bfec-f1ac22e119a9" providerId="ADAL" clId="{77F23059-03A4-46F1-AF97-8F6027211988}" dt="2024-09-12T19:54:20.801" v="8316" actId="478"/>
          <ac:graphicFrameMkLst>
            <pc:docMk/>
            <pc:sldMk cId="571291309" sldId="321"/>
            <ac:graphicFrameMk id="2" creationId="{E997B1AC-19BA-6B1A-D8C3-C6996BB05290}"/>
          </ac:graphicFrameMkLst>
        </pc:graphicFrameChg>
        <pc:graphicFrameChg chg="add mod modGraphic">
          <ac:chgData name="McDonald, Hellen" userId="2ee2e870-83a5-4a35-bfec-f1ac22e119a9" providerId="ADAL" clId="{77F23059-03A4-46F1-AF97-8F6027211988}" dt="2024-09-12T20:02:19.336" v="8612" actId="14100"/>
          <ac:graphicFrameMkLst>
            <pc:docMk/>
            <pc:sldMk cId="571291309" sldId="321"/>
            <ac:graphicFrameMk id="3" creationId="{40328ABE-2669-7A02-5EF9-2BB3F54EE25C}"/>
          </ac:graphicFrameMkLst>
        </pc:graphicFrameChg>
      </pc:sldChg>
      <pc:sldChg chg="modSp add del mod">
        <pc:chgData name="McDonald, Hellen" userId="2ee2e870-83a5-4a35-bfec-f1ac22e119a9" providerId="ADAL" clId="{77F23059-03A4-46F1-AF97-8F6027211988}" dt="2024-09-12T20:22:53.010" v="9115" actId="47"/>
        <pc:sldMkLst>
          <pc:docMk/>
          <pc:sldMk cId="4274281568" sldId="322"/>
        </pc:sldMkLst>
        <pc:spChg chg="mod">
          <ac:chgData name="McDonald, Hellen" userId="2ee2e870-83a5-4a35-bfec-f1ac22e119a9" providerId="ADAL" clId="{77F23059-03A4-46F1-AF97-8F6027211988}" dt="2024-09-12T20:16:28.306" v="8766" actId="14100"/>
          <ac:spMkLst>
            <pc:docMk/>
            <pc:sldMk cId="4274281568" sldId="322"/>
            <ac:spMk id="4" creationId="{00000000-0000-0000-0000-000000000000}"/>
          </ac:spMkLst>
        </pc:spChg>
        <pc:spChg chg="mod">
          <ac:chgData name="McDonald, Hellen" userId="2ee2e870-83a5-4a35-bfec-f1ac22e119a9" providerId="ADAL" clId="{77F23059-03A4-46F1-AF97-8F6027211988}" dt="2024-09-12T20:16:50.986" v="8775" actId="6549"/>
          <ac:spMkLst>
            <pc:docMk/>
            <pc:sldMk cId="4274281568" sldId="322"/>
            <ac:spMk id="5" creationId="{00000000-0000-0000-0000-000000000000}"/>
          </ac:spMkLst>
        </pc:spChg>
      </pc:sldChg>
      <pc:sldChg chg="modSp add mod ord">
        <pc:chgData name="McDonald, Hellen" userId="2ee2e870-83a5-4a35-bfec-f1ac22e119a9" providerId="ADAL" clId="{77F23059-03A4-46F1-AF97-8F6027211988}" dt="2024-09-12T20:48:23.342" v="10477" actId="20577"/>
        <pc:sldMkLst>
          <pc:docMk/>
          <pc:sldMk cId="371473997" sldId="323"/>
        </pc:sldMkLst>
        <pc:spChg chg="mod">
          <ac:chgData name="McDonald, Hellen" userId="2ee2e870-83a5-4a35-bfec-f1ac22e119a9" providerId="ADAL" clId="{77F23059-03A4-46F1-AF97-8F6027211988}" dt="2024-09-12T20:21:45.776" v="9108" actId="255"/>
          <ac:spMkLst>
            <pc:docMk/>
            <pc:sldMk cId="371473997" sldId="323"/>
            <ac:spMk id="4" creationId="{00000000-0000-0000-0000-000000000000}"/>
          </ac:spMkLst>
        </pc:spChg>
        <pc:spChg chg="mod">
          <ac:chgData name="McDonald, Hellen" userId="2ee2e870-83a5-4a35-bfec-f1ac22e119a9" providerId="ADAL" clId="{77F23059-03A4-46F1-AF97-8F6027211988}" dt="2024-09-12T20:48:23.342" v="10477" actId="20577"/>
          <ac:spMkLst>
            <pc:docMk/>
            <pc:sldMk cId="371473997" sldId="323"/>
            <ac:spMk id="5" creationId="{00000000-0000-0000-0000-000000000000}"/>
          </ac:spMkLst>
        </pc:spChg>
      </pc:sldChg>
      <pc:sldChg chg="modSp add mod">
        <pc:chgData name="McDonald, Hellen" userId="2ee2e870-83a5-4a35-bfec-f1ac22e119a9" providerId="ADAL" clId="{77F23059-03A4-46F1-AF97-8F6027211988}" dt="2024-09-12T20:44:02.677" v="10407" actId="20577"/>
        <pc:sldMkLst>
          <pc:docMk/>
          <pc:sldMk cId="4140203467" sldId="324"/>
        </pc:sldMkLst>
        <pc:spChg chg="mod">
          <ac:chgData name="McDonald, Hellen" userId="2ee2e870-83a5-4a35-bfec-f1ac22e119a9" providerId="ADAL" clId="{77F23059-03A4-46F1-AF97-8F6027211988}" dt="2024-09-12T20:44:02.677" v="10407" actId="20577"/>
          <ac:spMkLst>
            <pc:docMk/>
            <pc:sldMk cId="4140203467" sldId="324"/>
            <ac:spMk id="5" creationId="{00000000-0000-0000-0000-000000000000}"/>
          </ac:spMkLst>
        </pc:spChg>
      </pc:sldChg>
      <pc:sldChg chg="modSp add mod">
        <pc:chgData name="McDonald, Hellen" userId="2ee2e870-83a5-4a35-bfec-f1ac22e119a9" providerId="ADAL" clId="{77F23059-03A4-46F1-AF97-8F6027211988}" dt="2024-09-12T20:42:29.476" v="10373" actId="113"/>
        <pc:sldMkLst>
          <pc:docMk/>
          <pc:sldMk cId="3689649511" sldId="325"/>
        </pc:sldMkLst>
        <pc:spChg chg="mod">
          <ac:chgData name="McDonald, Hellen" userId="2ee2e870-83a5-4a35-bfec-f1ac22e119a9" providerId="ADAL" clId="{77F23059-03A4-46F1-AF97-8F6027211988}" dt="2024-09-12T20:42:29.476" v="10373" actId="113"/>
          <ac:spMkLst>
            <pc:docMk/>
            <pc:sldMk cId="3689649511" sldId="325"/>
            <ac:spMk id="5" creationId="{00000000-0000-0000-0000-000000000000}"/>
          </ac:spMkLst>
        </pc:spChg>
      </pc:sldChg>
      <pc:sldChg chg="modSp add mod">
        <pc:chgData name="McDonald, Hellen" userId="2ee2e870-83a5-4a35-bfec-f1ac22e119a9" providerId="ADAL" clId="{77F23059-03A4-46F1-AF97-8F6027211988}" dt="2024-09-12T20:42:40.803" v="10374" actId="115"/>
        <pc:sldMkLst>
          <pc:docMk/>
          <pc:sldMk cId="4150951745" sldId="326"/>
        </pc:sldMkLst>
        <pc:spChg chg="mod">
          <ac:chgData name="McDonald, Hellen" userId="2ee2e870-83a5-4a35-bfec-f1ac22e119a9" providerId="ADAL" clId="{77F23059-03A4-46F1-AF97-8F6027211988}" dt="2024-09-12T20:42:40.803" v="10374" actId="115"/>
          <ac:spMkLst>
            <pc:docMk/>
            <pc:sldMk cId="4150951745" sldId="326"/>
            <ac:spMk id="5" creationId="{00000000-0000-0000-0000-000000000000}"/>
          </ac:spMkLst>
        </pc:spChg>
      </pc:sldChg>
      <pc:sldChg chg="modSp add mod ord">
        <pc:chgData name="McDonald, Hellen" userId="2ee2e870-83a5-4a35-bfec-f1ac22e119a9" providerId="ADAL" clId="{77F23059-03A4-46F1-AF97-8F6027211988}" dt="2024-09-12T21:14:44.645" v="11797" actId="6549"/>
        <pc:sldMkLst>
          <pc:docMk/>
          <pc:sldMk cId="1077549366" sldId="327"/>
        </pc:sldMkLst>
        <pc:spChg chg="mod">
          <ac:chgData name="McDonald, Hellen" userId="2ee2e870-83a5-4a35-bfec-f1ac22e119a9" providerId="ADAL" clId="{77F23059-03A4-46F1-AF97-8F6027211988}" dt="2024-09-12T20:56:56.366" v="10981" actId="20577"/>
          <ac:spMkLst>
            <pc:docMk/>
            <pc:sldMk cId="1077549366" sldId="327"/>
            <ac:spMk id="4" creationId="{00000000-0000-0000-0000-000000000000}"/>
          </ac:spMkLst>
        </pc:spChg>
        <pc:spChg chg="mod">
          <ac:chgData name="McDonald, Hellen" userId="2ee2e870-83a5-4a35-bfec-f1ac22e119a9" providerId="ADAL" clId="{77F23059-03A4-46F1-AF97-8F6027211988}" dt="2024-09-12T21:14:44.645" v="11797" actId="6549"/>
          <ac:spMkLst>
            <pc:docMk/>
            <pc:sldMk cId="1077549366" sldId="327"/>
            <ac:spMk id="5" creationId="{00000000-0000-0000-0000-000000000000}"/>
          </ac:spMkLst>
        </pc:spChg>
      </pc:sldChg>
      <pc:sldChg chg="modSp add mod">
        <pc:chgData name="McDonald, Hellen" userId="2ee2e870-83a5-4a35-bfec-f1ac22e119a9" providerId="ADAL" clId="{77F23059-03A4-46F1-AF97-8F6027211988}" dt="2024-09-12T21:01:26.296" v="11417" actId="20577"/>
        <pc:sldMkLst>
          <pc:docMk/>
          <pc:sldMk cId="2341416787" sldId="328"/>
        </pc:sldMkLst>
        <pc:spChg chg="mod">
          <ac:chgData name="McDonald, Hellen" userId="2ee2e870-83a5-4a35-bfec-f1ac22e119a9" providerId="ADAL" clId="{77F23059-03A4-46F1-AF97-8F6027211988}" dt="2024-09-12T21:01:26.296" v="11417" actId="20577"/>
          <ac:spMkLst>
            <pc:docMk/>
            <pc:sldMk cId="2341416787" sldId="328"/>
            <ac:spMk id="5" creationId="{00000000-0000-0000-0000-000000000000}"/>
          </ac:spMkLst>
        </pc:spChg>
      </pc:sldChg>
      <pc:sldChg chg="modSp add mod">
        <pc:chgData name="McDonald, Hellen" userId="2ee2e870-83a5-4a35-bfec-f1ac22e119a9" providerId="ADAL" clId="{77F23059-03A4-46F1-AF97-8F6027211988}" dt="2024-09-12T21:13:17.146" v="11796" actId="20577"/>
        <pc:sldMkLst>
          <pc:docMk/>
          <pc:sldMk cId="2517329268" sldId="329"/>
        </pc:sldMkLst>
        <pc:spChg chg="mod">
          <ac:chgData name="McDonald, Hellen" userId="2ee2e870-83a5-4a35-bfec-f1ac22e119a9" providerId="ADAL" clId="{77F23059-03A4-46F1-AF97-8F6027211988}" dt="2024-09-12T21:13:17.146" v="11796" actId="20577"/>
          <ac:spMkLst>
            <pc:docMk/>
            <pc:sldMk cId="2517329268" sldId="32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DE099B-749F-489B-AE2D-AD7DD0FF9C4F}" type="datetimeFigureOut">
              <a:rPr lang="en-US" smtClean="0"/>
              <a:t>9/12/2024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816B75-8AE9-4F12-B3E3-E251B53B5F79}" type="slidenum">
              <a:rPr lang="en-US" smtClean="0"/>
              <a:t>‹#›</a:t>
            </a:fld>
            <a:endParaRPr lang="en-US"/>
          </a:p>
        </p:txBody>
      </p:sp>
    </p:spTree>
    <p:extLst>
      <p:ext uri="{BB962C8B-B14F-4D97-AF65-F5344CB8AC3E}">
        <p14:creationId xmlns:p14="http://schemas.microsoft.com/office/powerpoint/2010/main" val="2843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Vacorps.com/knowledge-base</a:t>
            </a:r>
          </a:p>
        </p:txBody>
      </p:sp>
      <p:sp>
        <p:nvSpPr>
          <p:cNvPr id="4" name="Slide Number Placeholder 3"/>
          <p:cNvSpPr>
            <a:spLocks noGrp="1"/>
          </p:cNvSpPr>
          <p:nvPr>
            <p:ph type="sldNum" sz="quarter" idx="10"/>
          </p:nvPr>
        </p:nvSpPr>
        <p:spPr/>
        <p:txBody>
          <a:bodyPr/>
          <a:lstStyle/>
          <a:p>
            <a:fld id="{E1816B75-8AE9-4F12-B3E3-E251B53B5F79}" type="slidenum">
              <a:rPr lang="en-US" smtClean="0"/>
              <a:t>28</a:t>
            </a:fld>
            <a:endParaRPr lang="en-US"/>
          </a:p>
        </p:txBody>
      </p:sp>
    </p:spTree>
    <p:extLst>
      <p:ext uri="{BB962C8B-B14F-4D97-AF65-F5344CB8AC3E}">
        <p14:creationId xmlns:p14="http://schemas.microsoft.com/office/powerpoint/2010/main" val="406417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Vacorps.com/knowledge-base</a:t>
            </a:r>
          </a:p>
        </p:txBody>
      </p:sp>
      <p:sp>
        <p:nvSpPr>
          <p:cNvPr id="4" name="Slide Number Placeholder 3"/>
          <p:cNvSpPr>
            <a:spLocks noGrp="1"/>
          </p:cNvSpPr>
          <p:nvPr>
            <p:ph type="sldNum" sz="quarter" idx="10"/>
          </p:nvPr>
        </p:nvSpPr>
        <p:spPr/>
        <p:txBody>
          <a:bodyPr/>
          <a:lstStyle/>
          <a:p>
            <a:fld id="{E1816B75-8AE9-4F12-B3E3-E251B53B5F79}" type="slidenum">
              <a:rPr lang="en-US" smtClean="0"/>
              <a:t>34</a:t>
            </a:fld>
            <a:endParaRPr lang="en-US"/>
          </a:p>
        </p:txBody>
      </p:sp>
    </p:spTree>
    <p:extLst>
      <p:ext uri="{BB962C8B-B14F-4D97-AF65-F5344CB8AC3E}">
        <p14:creationId xmlns:p14="http://schemas.microsoft.com/office/powerpoint/2010/main" val="228574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Vacorps.com/knowledge-base</a:t>
            </a:r>
          </a:p>
        </p:txBody>
      </p:sp>
      <p:sp>
        <p:nvSpPr>
          <p:cNvPr id="4" name="Slide Number Placeholder 3"/>
          <p:cNvSpPr>
            <a:spLocks noGrp="1"/>
          </p:cNvSpPr>
          <p:nvPr>
            <p:ph type="sldNum" sz="quarter" idx="10"/>
          </p:nvPr>
        </p:nvSpPr>
        <p:spPr/>
        <p:txBody>
          <a:bodyPr/>
          <a:lstStyle/>
          <a:p>
            <a:fld id="{E1816B75-8AE9-4F12-B3E3-E251B53B5F79}" type="slidenum">
              <a:rPr lang="en-US" smtClean="0"/>
              <a:t>35</a:t>
            </a:fld>
            <a:endParaRPr lang="en-US"/>
          </a:p>
        </p:txBody>
      </p:sp>
    </p:spTree>
    <p:extLst>
      <p:ext uri="{BB962C8B-B14F-4D97-AF65-F5344CB8AC3E}">
        <p14:creationId xmlns:p14="http://schemas.microsoft.com/office/powerpoint/2010/main" val="297053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1082" y="5260981"/>
            <a:ext cx="3739887" cy="1497628"/>
          </a:xfrm>
          <a:prstGeom prst="rect">
            <a:avLst/>
          </a:prstGeom>
        </p:spPr>
      </p:pic>
    </p:spTree>
    <p:extLst>
      <p:ext uri="{BB962C8B-B14F-4D97-AF65-F5344CB8AC3E}">
        <p14:creationId xmlns:p14="http://schemas.microsoft.com/office/powerpoint/2010/main" val="128157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0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01817"/>
            <a:ext cx="9144000" cy="1524000"/>
          </a:xfrm>
          <a:prstGeom prst="rect">
            <a:avLst/>
          </a:prstGeom>
        </p:spPr>
      </p:pic>
    </p:spTree>
    <p:extLst>
      <p:ext uri="{BB962C8B-B14F-4D97-AF65-F5344CB8AC3E}">
        <p14:creationId xmlns:p14="http://schemas.microsoft.com/office/powerpoint/2010/main" val="584874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08892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campusb.org/about-u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hgmcdona@illinois.ed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hgmcdona@illinois.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hgmcdona@illinois.edu"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hgmcdona@illinois.ed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app.studyabroad.illinois.edu/index.cfm?FuseAction=Programs.ViewProgramAngular&amp;id=11062"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uillinoisedu-my.sharepoint.com/personal/hgmcdona_illinois_edu/Documents/FallSpring%202024-2025%20INTERNATIONAL%20TIMELINE%20Trad%201st%20semester%20USA%20and%202nd%20semester%20South%20Africa.docx?web=1"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vacorp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vacorps.com/knowledge-base/"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uillinoisedu-my.sharepoint.com/personal/hgmcdona_illinois_edu/Documents/Documents/Internships%20in%20Cape%20Town%202024.docx?web=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1CuklHMmWgA"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vacorps.com/knowledge-base/a-quick-tour-through-observatory/"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Budget2023_Fall_SSW%20Study%20%20Intern%20in%20South%20Africa%20Official.pdf" TargetMode="External"/><Relationship Id="rId2" Type="http://schemas.openxmlformats.org/officeDocument/2006/relationships/hyperlink" Target="https://acrobat.adobe.com/link/review?uri=urn:aaid:scds:US:04247ad3-7353-3ed9-b5d8-1f1069e1e26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pp.studyabroad.illinois.edu/index.cfm?FuseAction=Programs.ViewProgramAngular&amp;id=1062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hgmcdona@Illinois.edu"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31021" y="474139"/>
            <a:ext cx="4565914"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BSW and MSW International Opportunities</a:t>
            </a:r>
          </a:p>
          <a:p>
            <a:pPr algn="l"/>
            <a:r>
              <a:rPr lang="en-US" sz="4000" b="1" dirty="0">
                <a:solidFill>
                  <a:schemeClr val="bg1"/>
                </a:solidFill>
                <a:latin typeface="Georgia" charset="0"/>
                <a:ea typeface="Georgia" charset="0"/>
                <a:cs typeface="Georgia" charset="0"/>
              </a:rPr>
              <a:t>WEBINAR</a:t>
            </a:r>
          </a:p>
        </p:txBody>
      </p:sp>
      <p:sp>
        <p:nvSpPr>
          <p:cNvPr id="6" name="TextBox 5"/>
          <p:cNvSpPr txBox="1"/>
          <p:nvPr/>
        </p:nvSpPr>
        <p:spPr>
          <a:xfrm>
            <a:off x="4731021" y="3507525"/>
            <a:ext cx="4565914" cy="1169551"/>
          </a:xfrm>
          <a:prstGeom prst="rect">
            <a:avLst/>
          </a:prstGeom>
          <a:noFill/>
        </p:spPr>
        <p:txBody>
          <a:bodyPr wrap="square" rtlCol="0">
            <a:spAutoFit/>
          </a:bodyPr>
          <a:lstStyle/>
          <a:p>
            <a:r>
              <a:rPr lang="en-US" sz="1400" dirty="0">
                <a:solidFill>
                  <a:schemeClr val="bg1"/>
                </a:solidFill>
                <a:latin typeface="+mj-lt"/>
              </a:rPr>
              <a:t>Collaborations with:</a:t>
            </a:r>
          </a:p>
          <a:p>
            <a:r>
              <a:rPr lang="en-US" sz="1400" dirty="0">
                <a:solidFill>
                  <a:schemeClr val="bg1"/>
                </a:solidFill>
                <a:latin typeface="+mj-lt"/>
              </a:rPr>
              <a:t>SSW Field Education Office, Student Affairs, Advising, and Advancement Office AND Illinois Abroad and Global Exchange (IAGE), Il. International Safety and Security, &amp; The Volunteer Adventure Corps (VAC)</a:t>
            </a:r>
          </a:p>
        </p:txBody>
      </p:sp>
    </p:spTree>
    <p:extLst>
      <p:ext uri="{BB962C8B-B14F-4D97-AF65-F5344CB8AC3E}">
        <p14:creationId xmlns:p14="http://schemas.microsoft.com/office/powerpoint/2010/main" val="42483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rgbClr val="FF0000"/>
                </a:solidFill>
                <a:latin typeface="+mn-lt"/>
              </a:rPr>
              <a:t>Short-term, Faculty-led study abroad program</a:t>
            </a:r>
            <a:br>
              <a:rPr lang="en-US" sz="2000" dirty="0"/>
            </a:br>
            <a:br>
              <a:rPr lang="en-US" sz="1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marL="457200" lvl="1" indent="0">
              <a:buNone/>
            </a:pPr>
            <a:endParaRPr lang="en-US" sz="1600" dirty="0"/>
          </a:p>
          <a:p>
            <a:pPr marL="457200" lvl="1" indent="0">
              <a:buNone/>
            </a:pPr>
            <a:r>
              <a:rPr lang="en-US" sz="1600" b="1" u="sng" dirty="0"/>
              <a:t>Tentative dates</a:t>
            </a:r>
            <a:r>
              <a:rPr lang="en-US" sz="1600" b="1" dirty="0"/>
              <a:t>:</a:t>
            </a:r>
          </a:p>
          <a:p>
            <a:pPr marL="457200" lvl="1" indent="0">
              <a:buNone/>
            </a:pPr>
            <a:r>
              <a:rPr lang="en-US" sz="1600" b="1" dirty="0"/>
              <a:t>March 12-May 30</a:t>
            </a:r>
            <a:r>
              <a:rPr lang="en-US" sz="1600" b="1" baseline="30000" dirty="0"/>
              <a:t>th</a:t>
            </a:r>
            <a:r>
              <a:rPr lang="en-US" sz="1600" b="1" dirty="0"/>
              <a:t>, 2025</a:t>
            </a:r>
          </a:p>
          <a:p>
            <a:pPr marL="457200" lvl="1" indent="0">
              <a:buNone/>
            </a:pPr>
            <a:r>
              <a:rPr lang="en-US" sz="1600" dirty="0"/>
              <a:t>Hybrid model offers students opportunity to join in this global classroom without leaving the U.S.</a:t>
            </a:r>
          </a:p>
          <a:p>
            <a:pPr marL="457200" lvl="1" indent="0">
              <a:buNone/>
            </a:pPr>
            <a:endParaRPr lang="en-US" sz="1600" b="1" dirty="0"/>
          </a:p>
          <a:p>
            <a:pPr marL="457200" lvl="1" indent="0">
              <a:buNone/>
            </a:pPr>
            <a:r>
              <a:rPr lang="en-US" sz="1600" b="1" u="sng" dirty="0"/>
              <a:t>On-site in Brazil:</a:t>
            </a:r>
          </a:p>
          <a:p>
            <a:pPr marL="457200" lvl="1" indent="0">
              <a:buNone/>
            </a:pPr>
            <a:r>
              <a:rPr lang="en-US" sz="1600" b="1" dirty="0"/>
              <a:t>May 19-May 28</a:t>
            </a:r>
            <a:r>
              <a:rPr lang="en-US" sz="1600" b="1" baseline="30000" dirty="0"/>
              <a:t>th</a:t>
            </a:r>
            <a:r>
              <a:rPr lang="en-US" sz="1600" b="1" dirty="0"/>
              <a:t>: Brazil</a:t>
            </a:r>
          </a:p>
          <a:p>
            <a:pPr marL="0" indent="0">
              <a:buNone/>
            </a:pPr>
            <a:r>
              <a:rPr lang="en-US" sz="2000" dirty="0"/>
              <a:t>	</a:t>
            </a:r>
            <a:r>
              <a:rPr lang="en-US" sz="1600" b="1" dirty="0"/>
              <a:t>May 29-30</a:t>
            </a:r>
            <a:r>
              <a:rPr lang="en-US" sz="1600" b="1" baseline="30000" dirty="0"/>
              <a:t>th</a:t>
            </a:r>
            <a:r>
              <a:rPr lang="en-US" sz="1600" dirty="0"/>
              <a:t>: virtual debriefing</a:t>
            </a:r>
          </a:p>
        </p:txBody>
      </p:sp>
    </p:spTree>
    <p:extLst>
      <p:ext uri="{BB962C8B-B14F-4D97-AF65-F5344CB8AC3E}">
        <p14:creationId xmlns:p14="http://schemas.microsoft.com/office/powerpoint/2010/main" val="415095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rgbClr val="FF0000"/>
                </a:solidFill>
                <a:latin typeface="+mn-lt"/>
              </a:rPr>
              <a:t>Short-term, Faculty-led study abroad program</a:t>
            </a:r>
            <a:br>
              <a:rPr lang="en-US" sz="3200" dirty="0">
                <a:latin typeface="+mn-lt"/>
              </a:rPr>
            </a:br>
            <a:br>
              <a:rPr lang="en-US" sz="3200" dirty="0">
                <a:latin typeface="+mn-lt"/>
              </a:rPr>
            </a:br>
            <a:endParaRPr lang="en-US" sz="32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381000" y="696287"/>
            <a:ext cx="8305800" cy="3755640"/>
          </a:xfrm>
          <a:prstGeom prst="rect">
            <a:avLst/>
          </a:prstGeom>
        </p:spPr>
        <p:txBody>
          <a:bodyPr/>
          <a:lstStyle/>
          <a:p>
            <a:pPr marL="457200" lvl="1" indent="0">
              <a:buNone/>
            </a:pPr>
            <a:endParaRPr lang="en-US" sz="1600" dirty="0"/>
          </a:p>
          <a:p>
            <a:pPr marL="0" indent="0">
              <a:buNone/>
            </a:pPr>
            <a:endParaRPr lang="en-US" sz="2000" dirty="0"/>
          </a:p>
          <a:p>
            <a:pPr marL="0" indent="0">
              <a:buNone/>
            </a:pPr>
            <a:r>
              <a:rPr lang="en-US" sz="2000" dirty="0"/>
              <a:t>Campus B is the educational consulting vendor who coordinates this international opportunity with us</a:t>
            </a:r>
          </a:p>
          <a:p>
            <a:pPr marL="0" indent="0">
              <a:buNone/>
            </a:pPr>
            <a:r>
              <a:rPr lang="en-US" sz="2000" dirty="0">
                <a:hlinkClick r:id="rId2"/>
              </a:rPr>
              <a:t>Https://campusb.org/about-us/</a:t>
            </a:r>
            <a:endParaRPr lang="en-US" sz="2000" dirty="0"/>
          </a:p>
          <a:p>
            <a:pPr marL="0" indent="0">
              <a:buNone/>
            </a:pPr>
            <a:endParaRPr lang="en-US" sz="2000" dirty="0"/>
          </a:p>
          <a:p>
            <a:pPr marL="0" indent="0">
              <a:buNone/>
            </a:pPr>
            <a:r>
              <a:rPr lang="en-US" sz="2000" dirty="0"/>
              <a:t>Your faculty co-leaders will be: Prof. Lili Windsor and Heather Jones, PhD candidate</a:t>
            </a:r>
          </a:p>
          <a:p>
            <a:pPr marL="0" indent="0">
              <a:buNone/>
            </a:pPr>
            <a:endParaRPr lang="en-US" sz="2000" dirty="0"/>
          </a:p>
          <a:p>
            <a:pPr marL="0" indent="0">
              <a:buNone/>
            </a:pPr>
            <a:r>
              <a:rPr lang="en-US" sz="2000" dirty="0"/>
              <a:t>Prof. Windsor is our SSW Professor and Associate Dean for Research, from Brazil and is excited to teach this class. Fluent in Portuguese.</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90019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2800" dirty="0">
                <a:solidFill>
                  <a:srgbClr val="FF0000"/>
                </a:solidFill>
                <a:latin typeface="+mn-lt"/>
              </a:rPr>
              <a:t>Short-term, Faculty-led study abroad program</a:t>
            </a:r>
            <a:br>
              <a:rPr lang="en-US" sz="3200" dirty="0">
                <a:latin typeface="+mn-lt"/>
              </a:rPr>
            </a:br>
            <a:br>
              <a:rPr lang="en-US" sz="3200" dirty="0">
                <a:latin typeface="+mn-lt"/>
              </a:rPr>
            </a:br>
            <a:endParaRPr lang="en-US" sz="32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381000" y="830509"/>
            <a:ext cx="8305800" cy="3621417"/>
          </a:xfrm>
          <a:prstGeom prst="rect">
            <a:avLst/>
          </a:prstGeom>
        </p:spPr>
        <p:txBody>
          <a:bodyPr/>
          <a:lstStyle/>
          <a:p>
            <a:pPr marL="0" indent="0">
              <a:buNone/>
            </a:pPr>
            <a:r>
              <a:rPr lang="en-US" sz="1600" b="1" dirty="0"/>
              <a:t>UNOFFICIAL SAMPLE COSTS for BRAZIL 2025 subject to change</a:t>
            </a:r>
          </a:p>
          <a:p>
            <a:pPr marL="0" indent="0">
              <a:buNone/>
            </a:pPr>
            <a:endParaRPr lang="en-US" sz="1600" b="1" i="0" u="none" strike="noStrike" baseline="0" dirty="0">
              <a:solidFill>
                <a:srgbClr val="000000"/>
              </a:solidFill>
            </a:endParaRPr>
          </a:p>
          <a:p>
            <a:pPr marL="0" indent="0" algn="l">
              <a:buNone/>
            </a:pPr>
            <a:r>
              <a:rPr lang="en-US" sz="1600" i="0" u="none" strike="noStrike" baseline="0" dirty="0">
                <a:solidFill>
                  <a:srgbClr val="000000"/>
                </a:solidFill>
              </a:rPr>
              <a:t>Number of students: 12</a:t>
            </a:r>
          </a:p>
          <a:p>
            <a:pPr marL="0" indent="0" algn="l">
              <a:buNone/>
            </a:pPr>
            <a:r>
              <a:rPr lang="en-US" sz="1600" dirty="0">
                <a:solidFill>
                  <a:srgbClr val="000000"/>
                </a:solidFill>
              </a:rPr>
              <a:t>Remote: $851 </a:t>
            </a:r>
          </a:p>
          <a:p>
            <a:pPr marL="0" indent="0" algn="l">
              <a:buNone/>
            </a:pPr>
            <a:r>
              <a:rPr lang="en-US" sz="1600" i="0" u="none" strike="noStrike" baseline="0" dirty="0">
                <a:solidFill>
                  <a:srgbClr val="000000"/>
                </a:solidFill>
              </a:rPr>
              <a:t>Hybrid with travel: $3,513 </a:t>
            </a:r>
          </a:p>
          <a:p>
            <a:pPr marL="0" indent="0" algn="l">
              <a:buNone/>
            </a:pPr>
            <a:endParaRPr lang="en-US" sz="1600" dirty="0">
              <a:solidFill>
                <a:srgbClr val="000000"/>
              </a:solidFill>
            </a:endParaRPr>
          </a:p>
          <a:p>
            <a:pPr marL="0" indent="0" algn="l">
              <a:buNone/>
            </a:pPr>
            <a:r>
              <a:rPr lang="en-US" sz="1600" i="0" u="none" strike="noStrike" baseline="0" dirty="0">
                <a:solidFill>
                  <a:srgbClr val="000000"/>
                </a:solidFill>
              </a:rPr>
              <a:t>Number of students: 15</a:t>
            </a:r>
          </a:p>
          <a:p>
            <a:pPr marL="0" indent="0" algn="l">
              <a:buNone/>
            </a:pPr>
            <a:r>
              <a:rPr lang="en-US" sz="1600" dirty="0">
                <a:solidFill>
                  <a:srgbClr val="000000"/>
                </a:solidFill>
              </a:rPr>
              <a:t>Remote: $685</a:t>
            </a:r>
          </a:p>
          <a:p>
            <a:pPr marL="0" indent="0" algn="l">
              <a:buNone/>
            </a:pPr>
            <a:r>
              <a:rPr lang="en-US" sz="1600" i="0" u="none" strike="noStrike" baseline="0" dirty="0">
                <a:solidFill>
                  <a:srgbClr val="000000"/>
                </a:solidFill>
              </a:rPr>
              <a:t>Hybrid with travel: $3,205 </a:t>
            </a:r>
          </a:p>
          <a:p>
            <a:pPr marL="0" indent="0" algn="l">
              <a:buNone/>
            </a:pPr>
            <a:endParaRPr lang="en-US" sz="1600" i="0" u="none" strike="noStrike" baseline="0" dirty="0">
              <a:solidFill>
                <a:srgbClr val="000000"/>
              </a:solidFill>
            </a:endParaRPr>
          </a:p>
          <a:p>
            <a:pPr marL="0" indent="0">
              <a:buNone/>
            </a:pPr>
            <a:r>
              <a:rPr lang="en-US" sz="1600" dirty="0"/>
              <a:t>Note: </a:t>
            </a:r>
            <a:r>
              <a:rPr lang="en-US" sz="1600" i="0" u="none" strike="noStrike" baseline="0" dirty="0">
                <a:solidFill>
                  <a:srgbClr val="000000"/>
                </a:solidFill>
              </a:rPr>
              <a:t>airfare, visa fees, passport fees, and other administrative costs, not included</a:t>
            </a:r>
          </a:p>
          <a:p>
            <a:pPr marL="0" indent="0">
              <a:buNone/>
            </a:pPr>
            <a:endParaRPr lang="en-US" sz="1600" dirty="0"/>
          </a:p>
          <a:p>
            <a:pPr marL="0" indent="0">
              <a:buNone/>
            </a:pPr>
            <a:endParaRPr lang="en-US" sz="2000" dirty="0"/>
          </a:p>
        </p:txBody>
      </p:sp>
    </p:spTree>
    <p:extLst>
      <p:ext uri="{BB962C8B-B14F-4D97-AF65-F5344CB8AC3E}">
        <p14:creationId xmlns:p14="http://schemas.microsoft.com/office/powerpoint/2010/main" val="414020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2800" dirty="0">
                <a:solidFill>
                  <a:srgbClr val="FF0000"/>
                </a:solidFill>
                <a:latin typeface="+mn-lt"/>
              </a:rPr>
              <a:t>Short-term, Faculty-led study abroad program</a:t>
            </a:r>
            <a:br>
              <a:rPr lang="en-US" sz="3200" dirty="0">
                <a:latin typeface="+mn-lt"/>
              </a:rPr>
            </a:br>
            <a:br>
              <a:rPr lang="en-US" sz="3200" dirty="0">
                <a:latin typeface="+mn-lt"/>
              </a:rPr>
            </a:br>
            <a:endParaRPr lang="en-US" sz="32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381000" y="830509"/>
            <a:ext cx="8305800" cy="3621417"/>
          </a:xfrm>
          <a:prstGeom prst="rect">
            <a:avLst/>
          </a:prstGeom>
        </p:spPr>
        <p:txBody>
          <a:bodyPr/>
          <a:lstStyle/>
          <a:p>
            <a:pPr marL="0" indent="0">
              <a:buNone/>
            </a:pPr>
            <a:r>
              <a:rPr lang="en-US" sz="2000" dirty="0"/>
              <a:t>SAMPLE COSTS for BRAZIL 2025 </a:t>
            </a:r>
            <a:r>
              <a:rPr lang="en-US" sz="2000" b="1" dirty="0"/>
              <a:t>(UNOFFICIAL)</a:t>
            </a:r>
          </a:p>
          <a:p>
            <a:pPr marL="0" indent="0" algn="l">
              <a:buNone/>
            </a:pPr>
            <a:endParaRPr lang="en-US" sz="1800" b="1" i="0" u="none" strike="noStrike" baseline="0" dirty="0">
              <a:solidFill>
                <a:srgbClr val="000000"/>
              </a:solidFill>
            </a:endParaRPr>
          </a:p>
          <a:p>
            <a:pPr marL="0" indent="0" algn="l">
              <a:buNone/>
            </a:pPr>
            <a:r>
              <a:rPr lang="en-US" sz="1800" b="1" dirty="0">
                <a:solidFill>
                  <a:srgbClr val="000000"/>
                </a:solidFill>
              </a:rPr>
              <a:t>Important to know:</a:t>
            </a:r>
          </a:p>
          <a:p>
            <a:pPr marL="0" indent="0" algn="l">
              <a:buNone/>
            </a:pPr>
            <a:endParaRPr lang="en-US" sz="1800" b="1" i="0" u="none" strike="noStrike" baseline="0" dirty="0">
              <a:solidFill>
                <a:srgbClr val="000000"/>
              </a:solidFill>
            </a:endParaRPr>
          </a:p>
          <a:p>
            <a:r>
              <a:rPr lang="en-US" sz="2000" dirty="0"/>
              <a:t>Students do not contribute to co-leaders expenses whatsoever.</a:t>
            </a:r>
          </a:p>
          <a:p>
            <a:r>
              <a:rPr lang="en-US" sz="2000" dirty="0"/>
              <a:t>Campus B offers to cover one faculty free of charge.</a:t>
            </a:r>
          </a:p>
          <a:p>
            <a:r>
              <a:rPr lang="en-US" sz="2000" dirty="0"/>
              <a:t>The School of Social Work is covering second co-leader costs.</a:t>
            </a:r>
          </a:p>
          <a:p>
            <a:r>
              <a:rPr lang="en-US" sz="2000" dirty="0"/>
              <a:t>SSW scholarships are competitive. Range $500-$1500</a:t>
            </a:r>
          </a:p>
          <a:p>
            <a:endParaRPr lang="en-US" sz="2000" dirty="0"/>
          </a:p>
          <a:p>
            <a:pPr marL="0" indent="0">
              <a:buNone/>
            </a:pPr>
            <a:endParaRPr lang="en-US" sz="2000" dirty="0"/>
          </a:p>
        </p:txBody>
      </p:sp>
    </p:spTree>
    <p:extLst>
      <p:ext uri="{BB962C8B-B14F-4D97-AF65-F5344CB8AC3E}">
        <p14:creationId xmlns:p14="http://schemas.microsoft.com/office/powerpoint/2010/main" val="37147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chemeClr val="tx1">
                    <a:lumMod val="75000"/>
                    <a:lumOff val="25000"/>
                  </a:schemeClr>
                </a:solidFill>
                <a:latin typeface="+mn-lt"/>
              </a:rPr>
              <a:t>BSW International Internships</a:t>
            </a:r>
            <a:br>
              <a:rPr lang="en-US" sz="3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lvl="1">
              <a:buFont typeface="Wingdings" panose="05000000000000000000" pitchFamily="2" charset="2"/>
              <a:buChar char="Ø"/>
            </a:pPr>
            <a:r>
              <a:rPr lang="en-US" sz="1600" dirty="0"/>
              <a:t>Site-based model to Cape Town, South Africa (VAC)</a:t>
            </a:r>
          </a:p>
          <a:p>
            <a:pPr marL="457200" lvl="1" indent="0">
              <a:buNone/>
            </a:pPr>
            <a:r>
              <a:rPr lang="en-US" sz="1600" dirty="0"/>
              <a:t>BSW’s:</a:t>
            </a:r>
          </a:p>
          <a:p>
            <a:pPr lvl="1">
              <a:buFont typeface="Wingdings" panose="05000000000000000000" pitchFamily="2" charset="2"/>
              <a:buChar char="§"/>
            </a:pPr>
            <a:r>
              <a:rPr lang="en-US" sz="1600" dirty="0"/>
              <a:t>Inform your SOCW 461 Professor and add international internship interest to your internship planning document</a:t>
            </a:r>
          </a:p>
          <a:p>
            <a:pPr lvl="1">
              <a:buFont typeface="Wingdings" panose="05000000000000000000" pitchFamily="2" charset="2"/>
              <a:buChar char="§"/>
            </a:pPr>
            <a:r>
              <a:rPr lang="en-US" sz="1600" dirty="0"/>
              <a:t>Attend Field Day (September) and visit the SSW International Programs table</a:t>
            </a:r>
          </a:p>
          <a:p>
            <a:pPr lvl="1">
              <a:buFont typeface="Wingdings" panose="05000000000000000000" pitchFamily="2" charset="2"/>
              <a:buChar char="§"/>
            </a:pPr>
            <a:r>
              <a:rPr lang="en-US" sz="1600" dirty="0"/>
              <a:t>Attend an Info session like this one</a:t>
            </a:r>
          </a:p>
          <a:p>
            <a:pPr lvl="1">
              <a:buFont typeface="Wingdings" panose="05000000000000000000" pitchFamily="2" charset="2"/>
              <a:buChar char="§"/>
            </a:pPr>
            <a:r>
              <a:rPr lang="en-US" sz="1600" dirty="0"/>
              <a:t>Email </a:t>
            </a:r>
            <a:r>
              <a:rPr lang="en-US" sz="1600" dirty="0">
                <a:hlinkClick r:id="rId2"/>
              </a:rPr>
              <a:t>hgmcdona@illinois.edu</a:t>
            </a:r>
            <a:r>
              <a:rPr lang="en-US" sz="1600" dirty="0"/>
              <a:t> (Hellen McDonald) for individual planning meeting </a:t>
            </a:r>
          </a:p>
          <a:p>
            <a:pPr lvl="1">
              <a:buFont typeface="Wingdings" panose="05000000000000000000" pitchFamily="2" charset="2"/>
              <a:buChar char="§"/>
            </a:pPr>
            <a:r>
              <a:rPr lang="en-US" sz="1600" dirty="0"/>
              <a:t>Complete the IAGE online application (study abroad portal – future slides)</a:t>
            </a:r>
          </a:p>
          <a:p>
            <a:pPr marL="457200" lvl="1" indent="0">
              <a:buNone/>
            </a:pPr>
            <a:endParaRPr lang="en-US" sz="1600" dirty="0"/>
          </a:p>
          <a:p>
            <a:pPr marL="457200" lvl="1" indent="0">
              <a:buNone/>
            </a:pPr>
            <a:endParaRPr lang="en-US" sz="1600" dirty="0"/>
          </a:p>
          <a:p>
            <a:pPr marL="0" indent="0">
              <a:buNone/>
            </a:pPr>
            <a:endParaRPr lang="en-US" sz="2000" dirty="0"/>
          </a:p>
        </p:txBody>
      </p:sp>
    </p:spTree>
    <p:extLst>
      <p:ext uri="{BB962C8B-B14F-4D97-AF65-F5344CB8AC3E}">
        <p14:creationId xmlns:p14="http://schemas.microsoft.com/office/powerpoint/2010/main" val="350558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chemeClr val="tx1">
                    <a:lumMod val="75000"/>
                    <a:lumOff val="25000"/>
                  </a:schemeClr>
                </a:solidFill>
                <a:latin typeface="+mn-lt"/>
              </a:rPr>
              <a:t>BSW International Internships</a:t>
            </a:r>
            <a:br>
              <a:rPr lang="en-US" sz="3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marL="457200" lvl="1" indent="0">
              <a:buNone/>
            </a:pPr>
            <a:endParaRPr lang="en-US" sz="1600" dirty="0"/>
          </a:p>
          <a:p>
            <a:pPr lvl="1">
              <a:buFont typeface="Wingdings" panose="05000000000000000000" pitchFamily="2" charset="2"/>
              <a:buChar char="Ø"/>
            </a:pPr>
            <a:r>
              <a:rPr lang="en-US" sz="1600" dirty="0"/>
              <a:t>Student-driven model </a:t>
            </a:r>
          </a:p>
          <a:p>
            <a:pPr lvl="1">
              <a:buFont typeface="Wingdings" panose="05000000000000000000" pitchFamily="2" charset="2"/>
              <a:buChar char="§"/>
            </a:pPr>
            <a:r>
              <a:rPr lang="en-US" sz="1600" dirty="0"/>
              <a:t>Inform your SOCW 461 Professor and add international internship interest to your internship planning document</a:t>
            </a:r>
          </a:p>
          <a:p>
            <a:pPr lvl="1">
              <a:buFont typeface="Wingdings" panose="05000000000000000000" pitchFamily="2" charset="2"/>
              <a:buChar char="§"/>
            </a:pPr>
            <a:r>
              <a:rPr lang="en-US" sz="1600" dirty="0"/>
              <a:t>Attend Field Day (September) and visit the SSW International Programs table</a:t>
            </a:r>
          </a:p>
          <a:p>
            <a:pPr lvl="1">
              <a:buFont typeface="Wingdings" panose="05000000000000000000" pitchFamily="2" charset="2"/>
              <a:buChar char="§"/>
            </a:pPr>
            <a:r>
              <a:rPr lang="en-US" sz="1600" dirty="0"/>
              <a:t>Attend an Info session like this one</a:t>
            </a:r>
          </a:p>
          <a:p>
            <a:pPr lvl="1">
              <a:buFont typeface="Wingdings" panose="05000000000000000000" pitchFamily="2" charset="2"/>
              <a:buChar char="§"/>
            </a:pPr>
            <a:r>
              <a:rPr lang="en-US" sz="1600" dirty="0"/>
              <a:t>Email </a:t>
            </a:r>
            <a:r>
              <a:rPr lang="en-US" sz="1600" dirty="0">
                <a:hlinkClick r:id="rId2"/>
              </a:rPr>
              <a:t>hgmcdona@illinois.edu</a:t>
            </a:r>
            <a:r>
              <a:rPr lang="en-US" sz="1600" dirty="0"/>
              <a:t> (Hellen McDonald) for individual planning meeting</a:t>
            </a:r>
          </a:p>
          <a:p>
            <a:pPr lvl="1">
              <a:buFont typeface="Wingdings" panose="05000000000000000000" pitchFamily="2" charset="2"/>
              <a:buChar char="Ø"/>
            </a:pPr>
            <a:endParaRPr lang="en-US" sz="1600" dirty="0"/>
          </a:p>
          <a:p>
            <a:pPr marL="0" indent="0">
              <a:buNone/>
            </a:pPr>
            <a:endParaRPr lang="en-US" sz="2000" dirty="0"/>
          </a:p>
        </p:txBody>
      </p:sp>
    </p:spTree>
    <p:extLst>
      <p:ext uri="{BB962C8B-B14F-4D97-AF65-F5344CB8AC3E}">
        <p14:creationId xmlns:p14="http://schemas.microsoft.com/office/powerpoint/2010/main" val="251732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chemeClr val="tx1">
                    <a:lumMod val="75000"/>
                    <a:lumOff val="25000"/>
                  </a:schemeClr>
                </a:solidFill>
                <a:latin typeface="+mn-lt"/>
              </a:rPr>
              <a:t>MSW International Internships</a:t>
            </a:r>
            <a:br>
              <a:rPr lang="en-US" sz="3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lvl="1">
              <a:buFont typeface="Wingdings" panose="05000000000000000000" pitchFamily="2" charset="2"/>
              <a:buChar char="Ø"/>
            </a:pPr>
            <a:r>
              <a:rPr lang="en-US" sz="1600" b="1" dirty="0"/>
              <a:t>Site-based model to Cape Town, South Africa (VAC)</a:t>
            </a:r>
          </a:p>
          <a:p>
            <a:pPr marL="457200" lvl="1" indent="0">
              <a:buNone/>
            </a:pPr>
            <a:r>
              <a:rPr lang="en-US" sz="1600" b="1" dirty="0"/>
              <a:t>MSW’s:</a:t>
            </a:r>
          </a:p>
          <a:p>
            <a:pPr marL="457200" lvl="1" indent="0">
              <a:buNone/>
            </a:pPr>
            <a:endParaRPr lang="en-US" sz="1600" b="1" dirty="0"/>
          </a:p>
          <a:p>
            <a:pPr lvl="1">
              <a:buFont typeface="Wingdings" panose="05000000000000000000" pitchFamily="2" charset="2"/>
              <a:buChar char="§"/>
            </a:pPr>
            <a:r>
              <a:rPr lang="en-US" sz="1600" dirty="0"/>
              <a:t>Attend Field Day (September), Attend Field Day (September), visit SSW International Programs table, and include your international internship interest on your Field Application (in SONIA, October)</a:t>
            </a:r>
          </a:p>
          <a:p>
            <a:pPr lvl="1">
              <a:buFont typeface="Wingdings" panose="05000000000000000000" pitchFamily="2" charset="2"/>
              <a:buChar char="§"/>
            </a:pPr>
            <a:r>
              <a:rPr lang="en-US" sz="1600" dirty="0"/>
              <a:t>Email </a:t>
            </a:r>
            <a:r>
              <a:rPr lang="en-US" sz="1600" dirty="0">
                <a:hlinkClick r:id="rId2"/>
              </a:rPr>
              <a:t>hgmcdona@illinois.edu</a:t>
            </a:r>
            <a:r>
              <a:rPr lang="en-US" sz="1600" dirty="0"/>
              <a:t> (Hellen McDonald) for individual planning meeting </a:t>
            </a:r>
          </a:p>
          <a:p>
            <a:pPr lvl="1">
              <a:buFont typeface="Wingdings" panose="05000000000000000000" pitchFamily="2" charset="2"/>
              <a:buChar char="§"/>
            </a:pPr>
            <a:r>
              <a:rPr lang="en-US" sz="1600" dirty="0"/>
              <a:t>Complete IAGE online application</a:t>
            </a:r>
          </a:p>
          <a:p>
            <a:pPr marL="0" indent="0">
              <a:buNone/>
            </a:pPr>
            <a:endParaRPr lang="en-US" sz="2000" dirty="0"/>
          </a:p>
        </p:txBody>
      </p:sp>
    </p:spTree>
    <p:extLst>
      <p:ext uri="{BB962C8B-B14F-4D97-AF65-F5344CB8AC3E}">
        <p14:creationId xmlns:p14="http://schemas.microsoft.com/office/powerpoint/2010/main" val="107754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chemeClr val="tx1">
                    <a:lumMod val="75000"/>
                    <a:lumOff val="25000"/>
                  </a:schemeClr>
                </a:solidFill>
                <a:latin typeface="+mn-lt"/>
              </a:rPr>
              <a:t>MSW International Internships</a:t>
            </a:r>
            <a:br>
              <a:rPr lang="en-US" sz="3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lvl="1">
              <a:buFont typeface="Wingdings" panose="05000000000000000000" pitchFamily="2" charset="2"/>
              <a:buChar char="Ø"/>
            </a:pPr>
            <a:r>
              <a:rPr lang="en-US" sz="1600" b="1" dirty="0"/>
              <a:t>Student-driven model </a:t>
            </a:r>
          </a:p>
          <a:p>
            <a:pPr marL="457200" lvl="1" indent="0">
              <a:buNone/>
            </a:pPr>
            <a:endParaRPr lang="en-US" sz="1600" b="1" dirty="0"/>
          </a:p>
          <a:p>
            <a:pPr lvl="1">
              <a:buFont typeface="Wingdings" panose="05000000000000000000" pitchFamily="2" charset="2"/>
              <a:buChar char="§"/>
            </a:pPr>
            <a:r>
              <a:rPr lang="en-US" sz="1600" dirty="0"/>
              <a:t>Attend Field Day (September), visit SSW International Programs table, and include your international internship interest on your Field Application (in SONIA, October)</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dirty="0"/>
              <a:t>Email </a:t>
            </a:r>
            <a:r>
              <a:rPr lang="en-US" sz="1600" dirty="0">
                <a:hlinkClick r:id="rId2"/>
              </a:rPr>
              <a:t>hgmcdona@illinois.edu</a:t>
            </a:r>
            <a:r>
              <a:rPr lang="en-US" sz="1600" dirty="0"/>
              <a:t> (Hellen McDonald) for individual planning meeting </a:t>
            </a:r>
          </a:p>
          <a:p>
            <a:pPr marL="457200" lvl="1" indent="0">
              <a:buNone/>
            </a:pPr>
            <a:endParaRPr lang="en-US" sz="1600" dirty="0"/>
          </a:p>
          <a:p>
            <a:pPr marL="457200" lvl="1" indent="0">
              <a:buNone/>
            </a:pPr>
            <a:r>
              <a:rPr lang="en-US" sz="1600" dirty="0"/>
              <a:t>NOTE: you will not be completing the IAGE study abroad portal application</a:t>
            </a:r>
          </a:p>
          <a:p>
            <a:pPr marL="0" indent="0">
              <a:buNone/>
            </a:pPr>
            <a:endParaRPr lang="en-US" sz="2000" dirty="0"/>
          </a:p>
        </p:txBody>
      </p:sp>
    </p:spTree>
    <p:extLst>
      <p:ext uri="{BB962C8B-B14F-4D97-AF65-F5344CB8AC3E}">
        <p14:creationId xmlns:p14="http://schemas.microsoft.com/office/powerpoint/2010/main" val="234141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600" b="1" dirty="0">
                <a:solidFill>
                  <a:srgbClr val="E84A27"/>
                </a:solidFill>
                <a:latin typeface="Georgia" charset="0"/>
                <a:ea typeface="Georgia" charset="0"/>
                <a:cs typeface="Georgia" charset="0"/>
              </a:rPr>
              <a:t>IAGE ONLINE APPLICATION</a:t>
            </a:r>
          </a:p>
        </p:txBody>
      </p:sp>
      <p:sp>
        <p:nvSpPr>
          <p:cNvPr id="5" name="Content Placeholder 2"/>
          <p:cNvSpPr>
            <a:spLocks noGrp="1"/>
          </p:cNvSpPr>
          <p:nvPr>
            <p:ph idx="4294967295"/>
          </p:nvPr>
        </p:nvSpPr>
        <p:spPr>
          <a:xfrm>
            <a:off x="419100" y="913256"/>
            <a:ext cx="8305800" cy="3412835"/>
          </a:xfrm>
          <a:prstGeom prst="rect">
            <a:avLst/>
          </a:prstGeom>
        </p:spPr>
        <p:txBody>
          <a:bodyPr/>
          <a:lstStyle/>
          <a:p>
            <a:pPr marL="0" indent="0">
              <a:buNone/>
            </a:pPr>
            <a:endParaRPr lang="en-US" sz="2000" b="1" dirty="0"/>
          </a:p>
          <a:p>
            <a:pPr marL="0" indent="0">
              <a:buNone/>
            </a:pPr>
            <a:r>
              <a:rPr lang="en-US" sz="2000" dirty="0"/>
              <a:t>All prospective interns interested in the site-based model to Cape Town, South Africa, complete the: </a:t>
            </a:r>
          </a:p>
          <a:p>
            <a:pPr marL="0" indent="0">
              <a:buNone/>
            </a:pPr>
            <a:endParaRPr lang="en-US" sz="2000" b="1" dirty="0"/>
          </a:p>
          <a:p>
            <a:r>
              <a:rPr lang="en-US" sz="2000" dirty="0"/>
              <a:t>Program application through My Study Abroad portal (studyabroad.Illinois.edu)</a:t>
            </a:r>
          </a:p>
          <a:p>
            <a:r>
              <a:rPr lang="en-US" sz="2000" dirty="0"/>
              <a:t>Deadline: October 1, 2024</a:t>
            </a:r>
          </a:p>
          <a:p>
            <a:pPr marL="0" indent="0">
              <a:buNone/>
            </a:pPr>
            <a:endParaRPr lang="en-US" sz="2000" dirty="0"/>
          </a:p>
          <a:p>
            <a:pPr marL="0" indent="0">
              <a:buNone/>
            </a:pPr>
            <a:r>
              <a:rPr lang="en-US" sz="2000" dirty="0"/>
              <a:t>      </a:t>
            </a:r>
            <a:endParaRPr lang="en-US" sz="2000" i="1" dirty="0"/>
          </a:p>
        </p:txBody>
      </p:sp>
    </p:spTree>
    <p:extLst>
      <p:ext uri="{BB962C8B-B14F-4D97-AF65-F5344CB8AC3E}">
        <p14:creationId xmlns:p14="http://schemas.microsoft.com/office/powerpoint/2010/main" val="13372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IAGE</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208722" y="1109524"/>
            <a:ext cx="9153939" cy="3034289"/>
          </a:xfrm>
          <a:prstGeom prst="rect">
            <a:avLst/>
          </a:prstGeom>
        </p:spPr>
        <p:txBody>
          <a:bodyPr/>
          <a:lstStyle/>
          <a:p>
            <a:pPr marL="0" indent="0" algn="ctr">
              <a:buNone/>
            </a:pPr>
            <a:endParaRPr lang="en-US" b="1" dirty="0"/>
          </a:p>
          <a:p>
            <a:pPr marL="0" indent="0" algn="ctr">
              <a:buNone/>
            </a:pPr>
            <a:r>
              <a:rPr lang="en-US" sz="2000" b="1" dirty="0"/>
              <a:t>Illinois Abroad and Global Exchange (IAGE)</a:t>
            </a:r>
          </a:p>
          <a:p>
            <a:pPr marL="0" indent="0" algn="ctr">
              <a:buNone/>
            </a:pPr>
            <a:endParaRPr lang="en-US" sz="2000" b="1" dirty="0"/>
          </a:p>
          <a:p>
            <a:pPr marL="0" indent="0">
              <a:buNone/>
            </a:pPr>
            <a:r>
              <a:rPr lang="en-US" sz="2000" dirty="0"/>
              <a:t>In the portal, find:</a:t>
            </a:r>
          </a:p>
          <a:p>
            <a:pPr marL="0" indent="0">
              <a:buNone/>
            </a:pPr>
            <a:r>
              <a:rPr lang="en-US" sz="2000" i="1" dirty="0"/>
              <a:t>BSW/MSW: Study and Intern in South Africa</a:t>
            </a:r>
          </a:p>
          <a:p>
            <a:pPr marL="0" indent="0" algn="ctr">
              <a:buNone/>
            </a:pPr>
            <a:endParaRPr lang="en-US" sz="2000" b="1" dirty="0"/>
          </a:p>
          <a:p>
            <a:pPr marL="0" indent="0" algn="ctr">
              <a:buNone/>
            </a:pPr>
            <a:r>
              <a:rPr lang="en-US" sz="1800" b="1" dirty="0">
                <a:hlinkClick r:id="rId2"/>
              </a:rPr>
              <a:t>https://app.studyabroad.illinois.edu/index.cfm?FuseAction=Programs.ViewProgramAngular&amp;id=11062</a:t>
            </a:r>
            <a:endParaRPr lang="en-US" sz="1800" b="1" dirty="0"/>
          </a:p>
        </p:txBody>
      </p:sp>
    </p:spTree>
    <p:extLst>
      <p:ext uri="{BB962C8B-B14F-4D97-AF65-F5344CB8AC3E}">
        <p14:creationId xmlns:p14="http://schemas.microsoft.com/office/powerpoint/2010/main" val="427058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4000" b="1" dirty="0">
                <a:solidFill>
                  <a:srgbClr val="E84A27"/>
                </a:solidFill>
                <a:latin typeface="Georgia" charset="0"/>
                <a:ea typeface="Georgia" charset="0"/>
                <a:cs typeface="Georgia" charset="0"/>
              </a:rPr>
              <a:t>Welcome and introductions</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dirty="0"/>
              <a:t>2017 MSW student in Cape Town, SA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7278"/>
            <a:ext cx="9144000" cy="3923472"/>
          </a:xfrm>
          <a:prstGeom prst="rect">
            <a:avLst/>
          </a:prstGeom>
        </p:spPr>
      </p:pic>
    </p:spTree>
    <p:extLst>
      <p:ext uri="{BB962C8B-B14F-4D97-AF65-F5344CB8AC3E}">
        <p14:creationId xmlns:p14="http://schemas.microsoft.com/office/powerpoint/2010/main" val="50818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2800" b="1" dirty="0">
                <a:solidFill>
                  <a:srgbClr val="E84A27"/>
                </a:solidFill>
                <a:latin typeface="Georgia" charset="0"/>
                <a:ea typeface="Georgia" charset="0"/>
                <a:cs typeface="Georgia" charset="0"/>
              </a:rPr>
              <a:t>IAGE ONLINE APPLICATION: </a:t>
            </a:r>
            <a:br>
              <a:rPr lang="en-US" sz="2800" b="1" dirty="0">
                <a:solidFill>
                  <a:srgbClr val="E84A27"/>
                </a:solidFill>
                <a:latin typeface="Georgia" charset="0"/>
                <a:ea typeface="Georgia" charset="0"/>
                <a:cs typeface="Georgia" charset="0"/>
              </a:rPr>
            </a:br>
            <a:r>
              <a:rPr lang="en-US" sz="2800" b="1" u="sng" dirty="0">
                <a:solidFill>
                  <a:srgbClr val="E84A27"/>
                </a:solidFill>
                <a:latin typeface="Georgia" charset="0"/>
                <a:ea typeface="Georgia" charset="0"/>
                <a:cs typeface="Georgia" charset="0"/>
              </a:rPr>
              <a:t>BSW’s to Cape Town, SA – FALL 2024 </a:t>
            </a:r>
          </a:p>
        </p:txBody>
      </p:sp>
      <p:sp>
        <p:nvSpPr>
          <p:cNvPr id="5" name="Content Placeholder 2"/>
          <p:cNvSpPr>
            <a:spLocks noGrp="1"/>
          </p:cNvSpPr>
          <p:nvPr>
            <p:ph idx="4294967295"/>
          </p:nvPr>
        </p:nvSpPr>
        <p:spPr>
          <a:xfrm>
            <a:off x="381000" y="1417637"/>
            <a:ext cx="8305800" cy="3145974"/>
          </a:xfrm>
          <a:prstGeom prst="rect">
            <a:avLst/>
          </a:prstGeom>
        </p:spPr>
        <p:txBody>
          <a:bodyPr/>
          <a:lstStyle/>
          <a:p>
            <a:pPr marL="0" indent="0">
              <a:buNone/>
            </a:pPr>
            <a:r>
              <a:rPr lang="en-US" sz="1600" dirty="0"/>
              <a:t>My Study Abroad portal: studyabroad.Illinois.edu</a:t>
            </a:r>
          </a:p>
          <a:p>
            <a:pPr marL="0" indent="0">
              <a:buNone/>
            </a:pPr>
            <a:endParaRPr lang="en-US" sz="1600" dirty="0"/>
          </a:p>
          <a:p>
            <a:pPr marL="0" indent="0">
              <a:buNone/>
            </a:pPr>
            <a:r>
              <a:rPr lang="en-US" sz="1600" dirty="0"/>
              <a:t>Program is open to applications for </a:t>
            </a:r>
            <a:r>
              <a:rPr lang="en-US" sz="1600" b="1" i="1" dirty="0"/>
              <a:t>BSW/MSW Study and Intern in South Africa</a:t>
            </a:r>
            <a:r>
              <a:rPr lang="en-US" sz="1600" i="1" dirty="0"/>
              <a:t>:</a:t>
            </a:r>
          </a:p>
          <a:p>
            <a:pPr marL="0" indent="0">
              <a:buNone/>
            </a:pPr>
            <a:endParaRPr lang="en-US" sz="1600" i="1" dirty="0"/>
          </a:p>
          <a:p>
            <a:r>
              <a:rPr lang="en-US" sz="1600" b="1" dirty="0"/>
              <a:t>BSW Spring 2024 </a:t>
            </a:r>
            <a:r>
              <a:rPr lang="en-US" sz="1600" dirty="0"/>
              <a:t>start: Deadline is October 1, 2024</a:t>
            </a:r>
          </a:p>
          <a:p>
            <a:pPr marL="0" indent="0">
              <a:buNone/>
            </a:pPr>
            <a:endParaRPr lang="en-US" sz="1600" dirty="0"/>
          </a:p>
          <a:p>
            <a:pPr marL="857250" lvl="1" indent="-457200">
              <a:buFont typeface="+mj-lt"/>
              <a:buAutoNum type="alphaLcParenR"/>
            </a:pPr>
            <a:r>
              <a:rPr lang="en-US" sz="1600" dirty="0"/>
              <a:t>Complete all questions/upload copy of passport or copy of receipt of passport application</a:t>
            </a:r>
          </a:p>
          <a:p>
            <a:pPr marL="857250" lvl="1" indent="-457200">
              <a:buFont typeface="+mj-lt"/>
              <a:buAutoNum type="alphaLcParenR"/>
            </a:pPr>
            <a:r>
              <a:rPr lang="en-US" sz="1600" dirty="0"/>
              <a:t>Two email addresses of faculty/advisors references. Email will be sent to your references through the application system; references will complete a short questionnaire</a:t>
            </a:r>
          </a:p>
          <a:p>
            <a:pPr marL="400050" lvl="1" indent="0">
              <a:buNone/>
            </a:pPr>
            <a:endParaRPr lang="en-US" sz="1800" i="1" dirty="0">
              <a:highlight>
                <a:srgbClr val="FFFF00"/>
              </a:highlight>
            </a:endParaRPr>
          </a:p>
        </p:txBody>
      </p:sp>
    </p:spTree>
    <p:extLst>
      <p:ext uri="{BB962C8B-B14F-4D97-AF65-F5344CB8AC3E}">
        <p14:creationId xmlns:p14="http://schemas.microsoft.com/office/powerpoint/2010/main" val="248675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2800" b="1" dirty="0">
                <a:solidFill>
                  <a:srgbClr val="E84A27"/>
                </a:solidFill>
                <a:latin typeface="Georgia" charset="0"/>
                <a:ea typeface="Georgia" charset="0"/>
                <a:cs typeface="Georgia" charset="0"/>
              </a:rPr>
              <a:t>IAGE ONLINE APPLICATION: </a:t>
            </a:r>
            <a:br>
              <a:rPr lang="en-US" sz="2800" b="1" dirty="0">
                <a:solidFill>
                  <a:srgbClr val="E84A27"/>
                </a:solidFill>
                <a:latin typeface="Georgia" charset="0"/>
                <a:ea typeface="Georgia" charset="0"/>
                <a:cs typeface="Georgia" charset="0"/>
              </a:rPr>
            </a:br>
            <a:r>
              <a:rPr lang="en-US" sz="2800" b="1" u="sng" dirty="0">
                <a:solidFill>
                  <a:srgbClr val="E84A27"/>
                </a:solidFill>
                <a:latin typeface="Georgia" charset="0"/>
                <a:ea typeface="Georgia" charset="0"/>
                <a:cs typeface="Georgia" charset="0"/>
              </a:rPr>
              <a:t>BSW’s to Cape Town, SA – FALL 2024 </a:t>
            </a:r>
          </a:p>
        </p:txBody>
      </p:sp>
      <p:sp>
        <p:nvSpPr>
          <p:cNvPr id="5" name="Content Placeholder 2"/>
          <p:cNvSpPr>
            <a:spLocks noGrp="1"/>
          </p:cNvSpPr>
          <p:nvPr>
            <p:ph idx="4294967295"/>
          </p:nvPr>
        </p:nvSpPr>
        <p:spPr>
          <a:xfrm>
            <a:off x="381000" y="1417637"/>
            <a:ext cx="8305800" cy="3145974"/>
          </a:xfrm>
          <a:prstGeom prst="rect">
            <a:avLst/>
          </a:prstGeom>
        </p:spPr>
        <p:txBody>
          <a:bodyPr/>
          <a:lstStyle/>
          <a:p>
            <a:pPr marL="0" indent="0">
              <a:buNone/>
            </a:pPr>
            <a:r>
              <a:rPr lang="en-US" sz="1400" dirty="0"/>
              <a:t>My Study Abroad portal: studyabroad.Illinois.edu</a:t>
            </a:r>
          </a:p>
          <a:p>
            <a:pPr marL="0" indent="0">
              <a:buNone/>
            </a:pPr>
            <a:endParaRPr lang="en-US" sz="1400" dirty="0"/>
          </a:p>
          <a:p>
            <a:pPr marL="0" indent="0">
              <a:buNone/>
            </a:pPr>
            <a:r>
              <a:rPr lang="en-US" sz="1400" dirty="0"/>
              <a:t>Program is open to applications for </a:t>
            </a:r>
            <a:r>
              <a:rPr lang="en-US" sz="1400" b="1" i="1" dirty="0"/>
              <a:t>BSW/MSW Study and Intern in South Africa</a:t>
            </a:r>
            <a:r>
              <a:rPr lang="en-US" sz="1400" i="1" dirty="0"/>
              <a:t>:</a:t>
            </a:r>
          </a:p>
          <a:p>
            <a:pPr marL="0" indent="0">
              <a:buNone/>
            </a:pPr>
            <a:endParaRPr lang="en-US" sz="1400" i="1" dirty="0"/>
          </a:p>
          <a:p>
            <a:r>
              <a:rPr lang="en-US" sz="1400" b="1" dirty="0"/>
              <a:t>BSW Spring 2024 </a:t>
            </a:r>
            <a:r>
              <a:rPr lang="en-US" sz="1400" dirty="0"/>
              <a:t>start: Deadline is October 1, 2024</a:t>
            </a:r>
          </a:p>
          <a:p>
            <a:r>
              <a:rPr lang="en-US" sz="1400" dirty="0"/>
              <a:t>Best candidates to be your reference:</a:t>
            </a:r>
          </a:p>
          <a:p>
            <a:pPr marL="685800" lvl="1">
              <a:buFont typeface="Wingdings" panose="05000000000000000000" pitchFamily="2" charset="2"/>
              <a:buChar char="Ø"/>
            </a:pPr>
            <a:r>
              <a:rPr lang="en-US" sz="1400" dirty="0"/>
              <a:t>Your professors whose classes you have taken and whom you have checked in with, informed them of your strong interest to study abroad, and can speak to your academic strengths, or</a:t>
            </a:r>
          </a:p>
          <a:p>
            <a:pPr marL="685800" lvl="1">
              <a:buFont typeface="Wingdings" panose="05000000000000000000" pitchFamily="2" charset="2"/>
              <a:buChar char="Ø"/>
            </a:pPr>
            <a:r>
              <a:rPr lang="en-US" sz="1400" dirty="0"/>
              <a:t>Your academic advisors.</a:t>
            </a:r>
          </a:p>
          <a:p>
            <a:pPr marL="685800" lvl="1">
              <a:buFont typeface="Wingdings" panose="05000000000000000000" pitchFamily="2" charset="2"/>
              <a:buChar char="Ø"/>
            </a:pPr>
            <a:r>
              <a:rPr lang="en-US" sz="1400" dirty="0"/>
              <a:t>NOTE: your current SOCW 461 internship faculty with whom you are planning cannot be your reference</a:t>
            </a:r>
          </a:p>
          <a:p>
            <a:pPr marL="400050" lvl="1" indent="0">
              <a:buNone/>
            </a:pPr>
            <a:endParaRPr lang="en-US" sz="1800" i="1" dirty="0">
              <a:highlight>
                <a:srgbClr val="FFFF00"/>
              </a:highlight>
            </a:endParaRPr>
          </a:p>
        </p:txBody>
      </p:sp>
    </p:spTree>
    <p:extLst>
      <p:ext uri="{BB962C8B-B14F-4D97-AF65-F5344CB8AC3E}">
        <p14:creationId xmlns:p14="http://schemas.microsoft.com/office/powerpoint/2010/main" val="368377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b="1" dirty="0">
                <a:solidFill>
                  <a:srgbClr val="E84A27"/>
                </a:solidFill>
                <a:latin typeface="Georgia" charset="0"/>
                <a:ea typeface="Georgia" charset="0"/>
                <a:cs typeface="Georgia" charset="0"/>
              </a:rPr>
              <a:t>IAGE ONLINE APPLICATION </a:t>
            </a:r>
            <a:br>
              <a:rPr lang="en-US" sz="3200" b="1" dirty="0">
                <a:solidFill>
                  <a:srgbClr val="E84A27"/>
                </a:solidFill>
                <a:latin typeface="Georgia" charset="0"/>
                <a:ea typeface="Georgia" charset="0"/>
                <a:cs typeface="Georgia" charset="0"/>
              </a:rPr>
            </a:br>
            <a:r>
              <a:rPr lang="en-US" sz="3200" b="1" u="sng" dirty="0">
                <a:solidFill>
                  <a:srgbClr val="E84A27"/>
                </a:solidFill>
                <a:latin typeface="Georgia" charset="0"/>
                <a:ea typeface="Georgia" charset="0"/>
                <a:cs typeface="Georgia" charset="0"/>
              </a:rPr>
              <a:t>MSW’s to Cape Town, SA – Fall 2025</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sz="1600" dirty="0"/>
              <a:t>My Study Abroad portal: studyabroad.Illinois.edu</a:t>
            </a:r>
          </a:p>
          <a:p>
            <a:pPr marL="0" indent="0">
              <a:buNone/>
            </a:pPr>
            <a:endParaRPr lang="en-US" sz="1600" dirty="0"/>
          </a:p>
          <a:p>
            <a:pPr marL="0" indent="0">
              <a:buNone/>
            </a:pPr>
            <a:r>
              <a:rPr lang="en-US" sz="1600" dirty="0"/>
              <a:t>Program is open to applications for </a:t>
            </a:r>
            <a:r>
              <a:rPr lang="en-US" sz="1600" b="1" i="1" dirty="0"/>
              <a:t>BSW/MSW Study and Intern in South Africa</a:t>
            </a:r>
            <a:r>
              <a:rPr lang="en-US" sz="1600" i="1" dirty="0"/>
              <a:t>:</a:t>
            </a:r>
          </a:p>
          <a:p>
            <a:r>
              <a:rPr lang="en-US" sz="1600" dirty="0"/>
              <a:t>MSW Summer 2025 or Fall 2025 start: Deadline is February 15, 2025</a:t>
            </a:r>
          </a:p>
          <a:p>
            <a:pPr marL="0" indent="0">
              <a:buNone/>
            </a:pPr>
            <a:endParaRPr lang="en-US" sz="1600" dirty="0"/>
          </a:p>
          <a:p>
            <a:pPr marL="857250" lvl="1" indent="-457200">
              <a:buFont typeface="+mj-lt"/>
              <a:buAutoNum type="alphaLcParenR"/>
            </a:pPr>
            <a:r>
              <a:rPr lang="en-US" sz="1600" dirty="0"/>
              <a:t>Complete all questions/upload copy of passport or copy of receipt of passport application</a:t>
            </a:r>
          </a:p>
          <a:p>
            <a:pPr marL="857250" lvl="1" indent="-457200">
              <a:buFont typeface="+mj-lt"/>
              <a:buAutoNum type="alphaLcParenR"/>
            </a:pPr>
            <a:r>
              <a:rPr lang="en-US" sz="1600" dirty="0"/>
              <a:t>Two email addresses of faculty/advisors references. Email will be sent to your references through the application system; references will complete a short questionnaire</a:t>
            </a:r>
          </a:p>
          <a:p>
            <a:pPr marL="400050" lvl="1" indent="0">
              <a:buNone/>
            </a:pPr>
            <a:endParaRPr lang="en-US" sz="1800" i="1" dirty="0">
              <a:highlight>
                <a:srgbClr val="FFFF00"/>
              </a:highlight>
            </a:endParaRPr>
          </a:p>
        </p:txBody>
      </p:sp>
    </p:spTree>
    <p:extLst>
      <p:ext uri="{BB962C8B-B14F-4D97-AF65-F5344CB8AC3E}">
        <p14:creationId xmlns:p14="http://schemas.microsoft.com/office/powerpoint/2010/main" val="1002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b="1" dirty="0">
                <a:solidFill>
                  <a:srgbClr val="E84A27"/>
                </a:solidFill>
                <a:latin typeface="Georgia" charset="0"/>
                <a:ea typeface="Georgia" charset="0"/>
                <a:cs typeface="Georgia" charset="0"/>
              </a:rPr>
              <a:t>IAGE ONLINE APPLICATION </a:t>
            </a:r>
            <a:br>
              <a:rPr lang="en-US" sz="3200" b="1" dirty="0">
                <a:solidFill>
                  <a:srgbClr val="E84A27"/>
                </a:solidFill>
                <a:latin typeface="Georgia" charset="0"/>
                <a:ea typeface="Georgia" charset="0"/>
                <a:cs typeface="Georgia" charset="0"/>
              </a:rPr>
            </a:br>
            <a:r>
              <a:rPr lang="en-US" sz="3200" b="1" u="sng" dirty="0">
                <a:solidFill>
                  <a:srgbClr val="E84A27"/>
                </a:solidFill>
                <a:latin typeface="Georgia" charset="0"/>
                <a:ea typeface="Georgia" charset="0"/>
                <a:cs typeface="Georgia" charset="0"/>
              </a:rPr>
              <a:t>MSW’s to Cape Town, SA – Fall 2025</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sz="1600" dirty="0"/>
              <a:t>My Study Abroad portal: studyabroad.Illinois.edu</a:t>
            </a:r>
          </a:p>
          <a:p>
            <a:pPr marL="0" indent="0">
              <a:buNone/>
            </a:pPr>
            <a:endParaRPr lang="en-US" sz="1600" dirty="0"/>
          </a:p>
          <a:p>
            <a:pPr marL="0" indent="0">
              <a:buNone/>
            </a:pPr>
            <a:r>
              <a:rPr lang="en-US" sz="1800" b="1" dirty="0"/>
              <a:t>Highly recommend this rotation:</a:t>
            </a:r>
            <a:r>
              <a:rPr lang="en-US" sz="1800" dirty="0"/>
              <a:t> Start Fall semester in Cape Town, return to finish Spring semester and graduate in the U.S.</a:t>
            </a:r>
          </a:p>
          <a:p>
            <a:pPr marL="0" indent="0">
              <a:buNone/>
            </a:pPr>
            <a:r>
              <a:rPr lang="en-US" sz="1800" dirty="0"/>
              <a:t>Why? </a:t>
            </a:r>
          </a:p>
          <a:p>
            <a:r>
              <a:rPr lang="en-US" sz="1800" dirty="0"/>
              <a:t>Generalist competencies met in South Africa first semester, and </a:t>
            </a:r>
          </a:p>
          <a:p>
            <a:r>
              <a:rPr lang="en-US" sz="1800" dirty="0"/>
              <a:t>Advanced competencies met in the U.S. , second semester, with possible smoother transition to employment.</a:t>
            </a:r>
          </a:p>
          <a:p>
            <a:pPr marL="400050" lvl="1" indent="0">
              <a:buNone/>
            </a:pPr>
            <a:endParaRPr lang="en-US" sz="1800" i="1" dirty="0">
              <a:highlight>
                <a:srgbClr val="FFFF00"/>
              </a:highlight>
            </a:endParaRPr>
          </a:p>
        </p:txBody>
      </p:sp>
    </p:spTree>
    <p:extLst>
      <p:ext uri="{BB962C8B-B14F-4D97-AF65-F5344CB8AC3E}">
        <p14:creationId xmlns:p14="http://schemas.microsoft.com/office/powerpoint/2010/main" val="260298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4000" b="1" dirty="0">
                <a:solidFill>
                  <a:srgbClr val="E84A27"/>
                </a:solidFill>
                <a:latin typeface="Georgia" charset="0"/>
                <a:ea typeface="Georgia" charset="0"/>
                <a:cs typeface="Georgia" charset="0"/>
              </a:rPr>
              <a:t>IAGE ONLINE APPLICATION continued</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400050" lvl="1" indent="0">
              <a:buNone/>
            </a:pPr>
            <a:r>
              <a:rPr lang="en-US" sz="1800" b="1" dirty="0"/>
              <a:t>AM I GOING OR NOT?</a:t>
            </a:r>
          </a:p>
          <a:p>
            <a:pPr marL="400050" lvl="1" indent="0">
              <a:buNone/>
            </a:pPr>
            <a:r>
              <a:rPr lang="en-US" sz="1800" i="1" dirty="0"/>
              <a:t>Application decisions will be made within one week after the deadline</a:t>
            </a:r>
          </a:p>
          <a:p>
            <a:pPr marL="400050" lvl="1" indent="0">
              <a:buNone/>
            </a:pPr>
            <a:endParaRPr lang="en-US" sz="1800" i="1" dirty="0"/>
          </a:p>
          <a:p>
            <a:pPr marL="400050" lvl="1" indent="0">
              <a:buNone/>
            </a:pPr>
            <a:r>
              <a:rPr lang="en-US" sz="1800" b="1" i="1" dirty="0"/>
              <a:t>NOTE: MSW’s</a:t>
            </a:r>
          </a:p>
          <a:p>
            <a:pPr marL="400050" lvl="1" indent="0">
              <a:buNone/>
            </a:pPr>
            <a:r>
              <a:rPr lang="en-US" sz="1800" i="1" dirty="0"/>
              <a:t>If you are a two-semester intern, you are planning for your domestic internship with the relevant field liaison of the SSW Field Education office. You may complete domestic internship semester May-August OR January-May, as long as your site is in agreement and can provide a one-semester internship.</a:t>
            </a:r>
          </a:p>
          <a:p>
            <a:pPr marL="400050" lvl="1" indent="0">
              <a:buNone/>
            </a:pPr>
            <a:endParaRPr lang="en-US" sz="1800" i="1" dirty="0">
              <a:highlight>
                <a:srgbClr val="FFFF00"/>
              </a:highlight>
            </a:endParaRPr>
          </a:p>
        </p:txBody>
      </p:sp>
    </p:spTree>
    <p:extLst>
      <p:ext uri="{BB962C8B-B14F-4D97-AF65-F5344CB8AC3E}">
        <p14:creationId xmlns:p14="http://schemas.microsoft.com/office/powerpoint/2010/main" val="166006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687896" y="274638"/>
            <a:ext cx="7998903" cy="614595"/>
          </a:xfrm>
          <a:prstGeom prst="rect">
            <a:avLst/>
          </a:prstGeom>
        </p:spPr>
        <p:txBody>
          <a:bodyPr/>
          <a:lstStyle/>
          <a:p>
            <a:r>
              <a:rPr lang="en-US" sz="2000" b="1" dirty="0">
                <a:solidFill>
                  <a:srgbClr val="E84A27"/>
                </a:solidFill>
                <a:latin typeface="+mn-lt"/>
                <a:ea typeface="Georgia" charset="0"/>
                <a:cs typeface="Georgia" charset="0"/>
              </a:rPr>
              <a:t>BSW/MSW Internship Placement Details: </a:t>
            </a:r>
            <a:r>
              <a:rPr lang="en-US" sz="2000" b="1" i="1" dirty="0">
                <a:solidFill>
                  <a:srgbClr val="E84A27"/>
                </a:solidFill>
                <a:latin typeface="+mn-lt"/>
                <a:ea typeface="Georgia" charset="0"/>
                <a:cs typeface="Georgia" charset="0"/>
              </a:rPr>
              <a:t>Cape Town, South Africa </a:t>
            </a:r>
            <a:br>
              <a:rPr lang="en-US" sz="2000" b="1" dirty="0">
                <a:solidFill>
                  <a:srgbClr val="E84A27"/>
                </a:solidFill>
                <a:latin typeface="+mn-lt"/>
                <a:ea typeface="Georgia" charset="0"/>
                <a:cs typeface="Georgia" charset="0"/>
              </a:rPr>
            </a:br>
            <a:br>
              <a:rPr lang="en-US" sz="2000" b="1" dirty="0">
                <a:solidFill>
                  <a:srgbClr val="E84A27"/>
                </a:solidFill>
                <a:latin typeface="+mn-lt"/>
                <a:ea typeface="Georgia" charset="0"/>
                <a:cs typeface="Georgia" charset="0"/>
              </a:rPr>
            </a:br>
            <a:endParaRPr lang="en-US" sz="20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208723" y="1082180"/>
            <a:ext cx="8095640" cy="3473042"/>
          </a:xfrm>
          <a:prstGeom prst="rect">
            <a:avLst/>
          </a:prstGeom>
        </p:spPr>
        <p:txBody>
          <a:bodyPr/>
          <a:lstStyle/>
          <a:p>
            <a:pPr marL="0" indent="0">
              <a:buNone/>
            </a:pPr>
            <a:r>
              <a:rPr lang="en-US" sz="1400" b="1" dirty="0"/>
              <a:t>BSWs and MSW’s Sample &amp; Tentative schedule Spring semester 2025 abroad</a:t>
            </a:r>
            <a:r>
              <a:rPr lang="en-US" sz="1400" dirty="0"/>
              <a:t>:</a:t>
            </a:r>
          </a:p>
          <a:p>
            <a:pPr marL="0" indent="0">
              <a:buNone/>
            </a:pPr>
            <a:r>
              <a:rPr lang="en-US" sz="1400" dirty="0" err="1">
                <a:hlinkClick r:id="rId2"/>
              </a:rPr>
              <a:t>FallSpring</a:t>
            </a:r>
            <a:r>
              <a:rPr lang="en-US" sz="1400" dirty="0">
                <a:hlinkClick r:id="rId2"/>
              </a:rPr>
              <a:t> 2024-2025 INTERNATIONAL TIMELINE Trad 1st semester USA and 2nd semester South Africa</a:t>
            </a:r>
            <a:endParaRPr lang="en-US" sz="1400" dirty="0"/>
          </a:p>
          <a:p>
            <a:pPr marL="0" indent="0">
              <a:buNone/>
            </a:pPr>
            <a:endParaRPr lang="en-US" sz="1400" b="1" dirty="0"/>
          </a:p>
          <a:p>
            <a:pPr marL="0" indent="0">
              <a:buNone/>
            </a:pPr>
            <a:r>
              <a:rPr lang="en-US" sz="1400" b="1" dirty="0">
                <a:latin typeface="+mn-lt"/>
              </a:rPr>
              <a:t>MSW’s planning this Fall 2024 for next Summer 2025 or Fall 2025 start dates:</a:t>
            </a:r>
            <a:r>
              <a:rPr lang="en-US" sz="1400" b="1" dirty="0">
                <a:solidFill>
                  <a:srgbClr val="E84A27"/>
                </a:solidFill>
                <a:latin typeface="+mn-lt"/>
                <a:ea typeface="Georgia" charset="0"/>
                <a:cs typeface="Georgia" charset="0"/>
              </a:rPr>
              <a:t> </a:t>
            </a:r>
          </a:p>
          <a:p>
            <a:pPr marL="0" indent="0">
              <a:buNone/>
            </a:pPr>
            <a:r>
              <a:rPr lang="en-US" sz="1400" dirty="0"/>
              <a:t>Tentative Departure U.S.A by  August 23, 2025 </a:t>
            </a:r>
          </a:p>
          <a:p>
            <a:pPr marL="0" indent="0">
              <a:buNone/>
            </a:pPr>
            <a:r>
              <a:rPr lang="en-US" sz="1400" dirty="0"/>
              <a:t>Arrive by August 24 (Sunday), 2025</a:t>
            </a:r>
          </a:p>
          <a:p>
            <a:pPr marL="0" indent="0">
              <a:buNone/>
            </a:pPr>
            <a:r>
              <a:rPr lang="en-US" sz="1400" dirty="0"/>
              <a:t>August 25-November 15, 2025</a:t>
            </a:r>
          </a:p>
          <a:p>
            <a:pPr marL="0" indent="0">
              <a:buNone/>
            </a:pPr>
            <a:endParaRPr lang="en-US" sz="1400" b="1" dirty="0"/>
          </a:p>
          <a:p>
            <a:pPr marL="0" indent="0">
              <a:buNone/>
            </a:pPr>
            <a:r>
              <a:rPr lang="en-US" sz="1400" b="1" dirty="0"/>
              <a:t>Depart South Africa usually before or after winter break that semester</a:t>
            </a:r>
          </a:p>
          <a:p>
            <a:pPr marL="0" indent="0">
              <a:buNone/>
            </a:pPr>
            <a:r>
              <a:rPr lang="en-US" sz="1400" dirty="0"/>
              <a:t>Back in the U.S.A: return to campus or home, continue with weekly debriefings with assigned clinical faculty, and all seminar class assignments</a:t>
            </a:r>
          </a:p>
          <a:p>
            <a:pPr marL="0" indent="0">
              <a:buNone/>
            </a:pPr>
            <a:endParaRPr lang="en-US" sz="1400" dirty="0"/>
          </a:p>
          <a:p>
            <a:pPr marL="0" indent="0">
              <a:buNone/>
            </a:pPr>
            <a:endParaRPr lang="en-US" sz="1800" b="1" dirty="0"/>
          </a:p>
        </p:txBody>
      </p:sp>
    </p:spTree>
    <p:extLst>
      <p:ext uri="{BB962C8B-B14F-4D97-AF65-F5344CB8AC3E}">
        <p14:creationId xmlns:p14="http://schemas.microsoft.com/office/powerpoint/2010/main" val="80075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687896" y="274638"/>
            <a:ext cx="7998903" cy="614595"/>
          </a:xfrm>
          <a:prstGeom prst="rect">
            <a:avLst/>
          </a:prstGeom>
        </p:spPr>
        <p:txBody>
          <a:bodyPr/>
          <a:lstStyle/>
          <a:p>
            <a:r>
              <a:rPr lang="en-US" sz="2000" b="1" dirty="0">
                <a:solidFill>
                  <a:srgbClr val="E84A27"/>
                </a:solidFill>
                <a:latin typeface="+mn-lt"/>
                <a:ea typeface="Georgia" charset="0"/>
                <a:cs typeface="Georgia" charset="0"/>
              </a:rPr>
              <a:t>BSW/MSW Internship Placement Details: </a:t>
            </a:r>
            <a:r>
              <a:rPr lang="en-US" sz="2000" b="1" i="1" dirty="0">
                <a:solidFill>
                  <a:srgbClr val="E84A27"/>
                </a:solidFill>
                <a:latin typeface="+mn-lt"/>
                <a:ea typeface="Georgia" charset="0"/>
                <a:cs typeface="Georgia" charset="0"/>
              </a:rPr>
              <a:t>Cape Town, South Africa </a:t>
            </a:r>
            <a:br>
              <a:rPr lang="en-US" sz="2000" b="1" dirty="0">
                <a:solidFill>
                  <a:srgbClr val="E84A27"/>
                </a:solidFill>
                <a:latin typeface="+mn-lt"/>
                <a:ea typeface="Georgia" charset="0"/>
                <a:cs typeface="Georgia" charset="0"/>
              </a:rPr>
            </a:br>
            <a:br>
              <a:rPr lang="en-US" sz="2000" b="1" dirty="0">
                <a:solidFill>
                  <a:srgbClr val="E84A27"/>
                </a:solidFill>
                <a:latin typeface="+mn-lt"/>
                <a:ea typeface="Georgia" charset="0"/>
                <a:cs typeface="Georgia" charset="0"/>
              </a:rPr>
            </a:br>
            <a:endParaRPr lang="en-US" sz="20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208723" y="1082179"/>
            <a:ext cx="8095640" cy="3531765"/>
          </a:xfrm>
          <a:prstGeom prst="rect">
            <a:avLst/>
          </a:prstGeom>
        </p:spPr>
        <p:txBody>
          <a:bodyPr/>
          <a:lstStyle/>
          <a:p>
            <a:pPr marL="0" indent="0">
              <a:buNone/>
            </a:pPr>
            <a:r>
              <a:rPr lang="en-US" sz="1400" b="1" dirty="0">
                <a:latin typeface="+mn-lt"/>
              </a:rPr>
              <a:t>FALL semester</a:t>
            </a:r>
            <a:r>
              <a:rPr lang="en-US" sz="1400" b="1" dirty="0">
                <a:solidFill>
                  <a:srgbClr val="E84A27"/>
                </a:solidFill>
                <a:latin typeface="+mn-lt"/>
                <a:ea typeface="Georgia" charset="0"/>
                <a:cs typeface="Georgia" charset="0"/>
              </a:rPr>
              <a:t> 20xx</a:t>
            </a:r>
          </a:p>
          <a:p>
            <a:pPr marL="0" indent="0">
              <a:buNone/>
            </a:pPr>
            <a:r>
              <a:rPr lang="en-US" sz="1400" dirty="0"/>
              <a:t>Tentative Departure U.S.A by  mid-August xx, 20xx </a:t>
            </a:r>
          </a:p>
          <a:p>
            <a:pPr marL="0" indent="0">
              <a:buNone/>
            </a:pPr>
            <a:r>
              <a:rPr lang="en-US" sz="1400" dirty="0"/>
              <a:t>Arrive next day (usually a Sunday) August xx, 20xx</a:t>
            </a:r>
          </a:p>
          <a:p>
            <a:pPr marL="0" indent="0">
              <a:buNone/>
            </a:pPr>
            <a:r>
              <a:rPr lang="en-US" sz="1400" b="1" dirty="0"/>
              <a:t>Tentative schedule while in Cape Town, SA (12 weeks)</a:t>
            </a:r>
            <a:r>
              <a:rPr lang="en-US" sz="1400" dirty="0"/>
              <a:t>:</a:t>
            </a:r>
          </a:p>
          <a:p>
            <a:r>
              <a:rPr lang="en-US" sz="1400" dirty="0"/>
              <a:t>online pre-departure and cultural trainings (in CANVAS; 4 hours)</a:t>
            </a:r>
          </a:p>
          <a:p>
            <a:r>
              <a:rPr lang="en-US" sz="1400" dirty="0"/>
              <a:t>First week: VAC Orientation (40 hours count towards internship hours)</a:t>
            </a:r>
          </a:p>
          <a:p>
            <a:r>
              <a:rPr lang="en-US" sz="1400" dirty="0"/>
              <a:t>2</a:t>
            </a:r>
            <a:r>
              <a:rPr lang="en-US" sz="1400" baseline="30000" dirty="0"/>
              <a:t>nd</a:t>
            </a:r>
            <a:r>
              <a:rPr lang="en-US" sz="1400" dirty="0"/>
              <a:t> -12</a:t>
            </a:r>
            <a:r>
              <a:rPr lang="en-US" sz="1400" baseline="30000" dirty="0"/>
              <a:t>th</a:t>
            </a:r>
            <a:r>
              <a:rPr lang="en-US" sz="1400" dirty="0"/>
              <a:t> week: 32 hours weekly at Internship site</a:t>
            </a:r>
          </a:p>
          <a:p>
            <a:r>
              <a:rPr lang="en-US" sz="1400" dirty="0"/>
              <a:t>1hr weekly BSW/MSW supervision – virtual. Counts toward internship hours</a:t>
            </a:r>
          </a:p>
          <a:p>
            <a:r>
              <a:rPr lang="en-US" sz="1400" dirty="0"/>
              <a:t>Student chooses to present in U.S. to the SSW OR complete an Instagram Takeover while in South Africa with weekly submissions (videos or text with pictures) – both count towards internship hours</a:t>
            </a:r>
          </a:p>
          <a:p>
            <a:pPr marL="0" indent="0">
              <a:buNone/>
            </a:pPr>
            <a:r>
              <a:rPr lang="en-US" sz="1400" b="1" dirty="0"/>
              <a:t>Depart South Africa usually mid-November that semester</a:t>
            </a:r>
          </a:p>
          <a:p>
            <a:pPr marL="0" indent="0">
              <a:buNone/>
            </a:pPr>
            <a:r>
              <a:rPr lang="en-US" sz="1400" dirty="0"/>
              <a:t>Back in the U.S.A: return to campus or home, continue with weekly debriefings with assigned clinical faculty, and all seminar class assignments.</a:t>
            </a:r>
          </a:p>
          <a:p>
            <a:endParaRPr lang="en-US" sz="1400" dirty="0"/>
          </a:p>
          <a:p>
            <a:pPr marL="0" indent="0">
              <a:buNone/>
            </a:pPr>
            <a:endParaRPr lang="en-US" sz="1800" b="1" dirty="0"/>
          </a:p>
        </p:txBody>
      </p:sp>
    </p:spTree>
    <p:extLst>
      <p:ext uri="{BB962C8B-B14F-4D97-AF65-F5344CB8AC3E}">
        <p14:creationId xmlns:p14="http://schemas.microsoft.com/office/powerpoint/2010/main" val="403878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687896" y="274638"/>
            <a:ext cx="7998903" cy="614595"/>
          </a:xfrm>
          <a:prstGeom prst="rect">
            <a:avLst/>
          </a:prstGeom>
        </p:spPr>
        <p:txBody>
          <a:bodyPr/>
          <a:lstStyle/>
          <a:p>
            <a:r>
              <a:rPr lang="en-US" sz="2000" b="1" dirty="0">
                <a:solidFill>
                  <a:srgbClr val="E84A27"/>
                </a:solidFill>
                <a:latin typeface="+mn-lt"/>
                <a:ea typeface="Georgia" charset="0"/>
                <a:cs typeface="Georgia" charset="0"/>
              </a:rPr>
              <a:t>BSW/MSW Internship Placement Details: </a:t>
            </a:r>
            <a:r>
              <a:rPr lang="en-US" sz="2000" b="1" i="1" dirty="0">
                <a:solidFill>
                  <a:srgbClr val="E84A27"/>
                </a:solidFill>
                <a:latin typeface="+mn-lt"/>
                <a:ea typeface="Georgia" charset="0"/>
                <a:cs typeface="Georgia" charset="0"/>
              </a:rPr>
              <a:t>Cape Town, South Africa </a:t>
            </a:r>
            <a:br>
              <a:rPr lang="en-US" sz="2000" b="1" dirty="0">
                <a:solidFill>
                  <a:srgbClr val="E84A27"/>
                </a:solidFill>
                <a:latin typeface="+mn-lt"/>
                <a:ea typeface="Georgia" charset="0"/>
                <a:cs typeface="Georgia" charset="0"/>
              </a:rPr>
            </a:br>
            <a:br>
              <a:rPr lang="en-US" sz="2000" b="1" dirty="0">
                <a:solidFill>
                  <a:srgbClr val="E84A27"/>
                </a:solidFill>
                <a:latin typeface="+mn-lt"/>
                <a:ea typeface="Georgia" charset="0"/>
                <a:cs typeface="Georgia" charset="0"/>
              </a:rPr>
            </a:br>
            <a:endParaRPr lang="en-US" sz="20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208723" y="1082179"/>
            <a:ext cx="8095640" cy="3531765"/>
          </a:xfrm>
          <a:prstGeom prst="rect">
            <a:avLst/>
          </a:prstGeom>
        </p:spPr>
        <p:txBody>
          <a:bodyPr/>
          <a:lstStyle/>
          <a:p>
            <a:pPr marL="0" indent="0">
              <a:buNone/>
            </a:pPr>
            <a:r>
              <a:rPr lang="en-US" sz="1400" b="1" dirty="0">
                <a:latin typeface="+mn-lt"/>
              </a:rPr>
              <a:t>SPRING semester</a:t>
            </a:r>
            <a:r>
              <a:rPr lang="en-US" sz="1400" b="1" dirty="0">
                <a:solidFill>
                  <a:srgbClr val="E84A27"/>
                </a:solidFill>
                <a:latin typeface="+mn-lt"/>
                <a:ea typeface="Georgia" charset="0"/>
                <a:cs typeface="Georgia" charset="0"/>
              </a:rPr>
              <a:t> 20xx</a:t>
            </a:r>
          </a:p>
          <a:p>
            <a:pPr marL="0" indent="0">
              <a:buNone/>
            </a:pPr>
            <a:r>
              <a:rPr lang="en-US" sz="1400" dirty="0"/>
              <a:t>Tentative Departure U.S.A by  mid-January xx, 20xx </a:t>
            </a:r>
          </a:p>
          <a:p>
            <a:pPr marL="0" indent="0">
              <a:buNone/>
            </a:pPr>
            <a:r>
              <a:rPr lang="en-US" sz="1400" dirty="0"/>
              <a:t>Arrive next day (usually a Sunday) January xx, 20xx</a:t>
            </a:r>
          </a:p>
          <a:p>
            <a:pPr marL="0" indent="0">
              <a:buNone/>
            </a:pPr>
            <a:endParaRPr lang="en-US" sz="1400" b="1" dirty="0"/>
          </a:p>
          <a:p>
            <a:pPr marL="0" indent="0">
              <a:buNone/>
            </a:pPr>
            <a:r>
              <a:rPr lang="en-US" sz="1400" b="1" dirty="0"/>
              <a:t>Tentative schedule</a:t>
            </a:r>
            <a:r>
              <a:rPr lang="en-US" sz="1400" dirty="0"/>
              <a:t>: same as Fall semester</a:t>
            </a:r>
          </a:p>
          <a:p>
            <a:pPr marL="0" indent="0">
              <a:buNone/>
            </a:pPr>
            <a:endParaRPr lang="en-US" sz="1400" b="1" dirty="0"/>
          </a:p>
          <a:p>
            <a:pPr marL="0" indent="0">
              <a:buNone/>
            </a:pPr>
            <a:r>
              <a:rPr lang="en-US" sz="1400" b="1" dirty="0"/>
              <a:t>Depart South Africa usually first week of April that semester</a:t>
            </a:r>
          </a:p>
          <a:p>
            <a:pPr>
              <a:buFont typeface="+mj-lt"/>
              <a:buAutoNum type="arabicPeriod"/>
            </a:pPr>
            <a:r>
              <a:rPr lang="en-US" sz="1400" dirty="0"/>
              <a:t>Back in the U.S.A: return to campus or home, continue with weekly debriefings with assigned clinical faculty, and all seminar class assignments.</a:t>
            </a:r>
          </a:p>
          <a:p>
            <a:endParaRPr lang="en-US" sz="1400" dirty="0"/>
          </a:p>
          <a:p>
            <a:pPr marL="0" indent="0">
              <a:buNone/>
            </a:pPr>
            <a:endParaRPr lang="en-US" sz="1800" b="1" dirty="0"/>
          </a:p>
        </p:txBody>
      </p:sp>
    </p:spTree>
    <p:extLst>
      <p:ext uri="{BB962C8B-B14F-4D97-AF65-F5344CB8AC3E}">
        <p14:creationId xmlns:p14="http://schemas.microsoft.com/office/powerpoint/2010/main" val="125892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4000" b="1" dirty="0">
                <a:solidFill>
                  <a:srgbClr val="E84A27"/>
                </a:solidFill>
                <a:latin typeface="Georgia" charset="0"/>
                <a:ea typeface="Georgia" charset="0"/>
                <a:cs typeface="Georgia" charset="0"/>
              </a:rPr>
              <a:t>VA Corps aka VAC</a:t>
            </a:r>
          </a:p>
        </p:txBody>
      </p:sp>
      <p:sp>
        <p:nvSpPr>
          <p:cNvPr id="5" name="Content Placeholder 2"/>
          <p:cNvSpPr>
            <a:spLocks noGrp="1"/>
          </p:cNvSpPr>
          <p:nvPr>
            <p:ph idx="4294967295"/>
          </p:nvPr>
        </p:nvSpPr>
        <p:spPr>
          <a:xfrm>
            <a:off x="381000" y="1143001"/>
            <a:ext cx="8305800" cy="3308926"/>
          </a:xfrm>
          <a:prstGeom prst="rect">
            <a:avLst/>
          </a:prstGeom>
        </p:spPr>
        <p:txBody>
          <a:bodyPr/>
          <a:lstStyle/>
          <a:p>
            <a:r>
              <a:rPr lang="en-US" sz="2400" b="1" dirty="0"/>
              <a:t>Volunteer Adventure Corps=Host institution</a:t>
            </a:r>
          </a:p>
          <a:p>
            <a:pPr marL="0" indent="0">
              <a:buNone/>
            </a:pPr>
            <a:r>
              <a:rPr lang="en-US" sz="2000" dirty="0"/>
              <a:t>UIUC approved vendor</a:t>
            </a:r>
          </a:p>
          <a:p>
            <a:pPr marL="0" indent="0" algn="ctr">
              <a:buNone/>
            </a:pPr>
            <a:r>
              <a:rPr lang="en-US" sz="2000" b="1" dirty="0">
                <a:hlinkClick r:id="rId3"/>
              </a:rPr>
              <a:t>https://www.vacorps.com</a:t>
            </a:r>
            <a:r>
              <a:rPr lang="en-US" sz="2000" b="1" dirty="0"/>
              <a:t> </a:t>
            </a:r>
          </a:p>
          <a:p>
            <a:pPr marL="0" indent="0" algn="ctr">
              <a:buNone/>
            </a:pPr>
            <a:endParaRPr lang="en-US" sz="2000" b="1" dirty="0"/>
          </a:p>
          <a:p>
            <a:pPr marL="0" indent="0">
              <a:buNone/>
            </a:pPr>
            <a:r>
              <a:rPr lang="en-US" sz="2000" dirty="0"/>
              <a:t>Find the VAC Online Guide here:</a:t>
            </a:r>
          </a:p>
          <a:p>
            <a:pPr marL="0" indent="0" algn="ctr">
              <a:buNone/>
            </a:pPr>
            <a:r>
              <a:rPr lang="en-US" sz="2000" b="1" dirty="0">
                <a:hlinkClick r:id="rId4"/>
              </a:rPr>
              <a:t>https://www.vacorps.com/knowledge-base/</a:t>
            </a:r>
            <a:endParaRPr lang="en-US" sz="2000" b="1" dirty="0"/>
          </a:p>
          <a:p>
            <a:pPr marL="0" indent="0" algn="ctr">
              <a:buNone/>
            </a:pPr>
            <a:endParaRPr lang="en-US" sz="2000" b="1" dirty="0"/>
          </a:p>
          <a:p>
            <a:pPr marL="0" indent="0" algn="ctr">
              <a:buNone/>
            </a:pPr>
            <a:r>
              <a:rPr lang="en-US" sz="2000" dirty="0"/>
              <a:t>Explore this site before deciding if you can go</a:t>
            </a:r>
          </a:p>
          <a:p>
            <a:pPr marL="0" indent="0">
              <a:buNone/>
            </a:pPr>
            <a:endParaRPr lang="en-US" b="1" dirty="0"/>
          </a:p>
        </p:txBody>
      </p:sp>
    </p:spTree>
    <p:extLst>
      <p:ext uri="{BB962C8B-B14F-4D97-AF65-F5344CB8AC3E}">
        <p14:creationId xmlns:p14="http://schemas.microsoft.com/office/powerpoint/2010/main" val="217412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3600" b="1" dirty="0">
                <a:solidFill>
                  <a:srgbClr val="E84A27"/>
                </a:solidFill>
                <a:latin typeface="Georgia" charset="0"/>
                <a:ea typeface="Georgia" charset="0"/>
                <a:cs typeface="Georgia" charset="0"/>
              </a:rPr>
              <a:t>VAC and UIUC SSW vetted sites</a:t>
            </a:r>
          </a:p>
        </p:txBody>
      </p:sp>
      <p:sp>
        <p:nvSpPr>
          <p:cNvPr id="5" name="Content Placeholder 2"/>
          <p:cNvSpPr>
            <a:spLocks noGrp="1"/>
          </p:cNvSpPr>
          <p:nvPr>
            <p:ph idx="4294967295"/>
          </p:nvPr>
        </p:nvSpPr>
        <p:spPr>
          <a:xfrm>
            <a:off x="381000" y="1143001"/>
            <a:ext cx="8305800" cy="3308926"/>
          </a:xfrm>
          <a:prstGeom prst="rect">
            <a:avLst/>
          </a:prstGeom>
        </p:spPr>
        <p:txBody>
          <a:bodyPr/>
          <a:lstStyle/>
          <a:p>
            <a:pPr marL="0" indent="0" algn="ctr">
              <a:buNone/>
            </a:pPr>
            <a:endParaRPr lang="en-US" b="1" dirty="0"/>
          </a:p>
          <a:p>
            <a:pPr marL="0" indent="0" algn="ctr">
              <a:buNone/>
            </a:pPr>
            <a:endParaRPr lang="en-US" b="1" dirty="0"/>
          </a:p>
          <a:p>
            <a:pPr marL="0" indent="0" algn="ctr">
              <a:buNone/>
            </a:pPr>
            <a:r>
              <a:rPr lang="en-US" b="1" dirty="0">
                <a:hlinkClick r:id="rId2"/>
              </a:rPr>
              <a:t>Internships in Cape Town 2024</a:t>
            </a:r>
            <a:endParaRPr lang="en-US" b="1" dirty="0"/>
          </a:p>
          <a:p>
            <a:pPr marL="0" indent="0" algn="ctr">
              <a:buNone/>
            </a:pPr>
            <a:endParaRPr lang="en-US" b="1" dirty="0"/>
          </a:p>
          <a:p>
            <a:pPr marL="0" indent="0">
              <a:buNone/>
            </a:pPr>
            <a:endParaRPr lang="en-US" sz="2400" b="1" dirty="0"/>
          </a:p>
        </p:txBody>
      </p:sp>
    </p:spTree>
    <p:extLst>
      <p:ext uri="{BB962C8B-B14F-4D97-AF65-F5344CB8AC3E}">
        <p14:creationId xmlns:p14="http://schemas.microsoft.com/office/powerpoint/2010/main" val="372054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What will I learn today?</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sz="2000" dirty="0"/>
              <a:t> BSW and MSW Internships abroad all fall under the SSW Field Education (internship office) umbrella</a:t>
            </a:r>
          </a:p>
          <a:p>
            <a:pPr marL="0" indent="0">
              <a:buNone/>
            </a:pPr>
            <a:endParaRPr lang="en-US" sz="2000" dirty="0"/>
          </a:p>
          <a:p>
            <a:pPr marL="0" indent="0">
              <a:buNone/>
            </a:pPr>
            <a:r>
              <a:rPr lang="en-US" sz="2000" dirty="0"/>
              <a:t>BSW and MSW’s must meet all the same criteria for international internship preparedness as they would for in-country internships. </a:t>
            </a:r>
          </a:p>
          <a:p>
            <a:pPr marL="0" indent="0">
              <a:buNone/>
            </a:pPr>
            <a:endParaRPr lang="en-US" sz="2000" dirty="0"/>
          </a:p>
          <a:p>
            <a:pPr marL="0" indent="0">
              <a:buNone/>
            </a:pPr>
            <a:r>
              <a:rPr lang="en-US" sz="2000" dirty="0"/>
              <a:t>Hellen McDonald will work with students around international internships and study abroad. </a:t>
            </a:r>
            <a:endParaRPr lang="en-US" sz="1600" dirty="0"/>
          </a:p>
          <a:p>
            <a:pPr marL="457200" lvl="1" indent="0">
              <a:buNone/>
            </a:pPr>
            <a:endParaRPr lang="en-US" sz="1600" dirty="0"/>
          </a:p>
        </p:txBody>
      </p:sp>
    </p:spTree>
    <p:extLst>
      <p:ext uri="{BB962C8B-B14F-4D97-AF65-F5344CB8AC3E}">
        <p14:creationId xmlns:p14="http://schemas.microsoft.com/office/powerpoint/2010/main" val="4243867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3600" b="1" dirty="0">
                <a:solidFill>
                  <a:srgbClr val="E84A27"/>
                </a:solidFill>
                <a:latin typeface="Georgia" charset="0"/>
                <a:ea typeface="Georgia" charset="0"/>
                <a:cs typeface="Georgia" charset="0"/>
              </a:rPr>
              <a:t>VAC and UIUC SSW vetted sites</a:t>
            </a:r>
          </a:p>
        </p:txBody>
      </p:sp>
      <p:sp>
        <p:nvSpPr>
          <p:cNvPr id="5" name="Content Placeholder 2"/>
          <p:cNvSpPr>
            <a:spLocks noGrp="1"/>
          </p:cNvSpPr>
          <p:nvPr>
            <p:ph idx="4294967295"/>
          </p:nvPr>
        </p:nvSpPr>
        <p:spPr>
          <a:xfrm>
            <a:off x="381000" y="1143001"/>
            <a:ext cx="8305800" cy="3308926"/>
          </a:xfrm>
          <a:prstGeom prst="rect">
            <a:avLst/>
          </a:prstGeom>
        </p:spPr>
        <p:txBody>
          <a:bodyPr/>
          <a:lstStyle/>
          <a:p>
            <a:pPr marL="0" indent="0" algn="ctr">
              <a:buNone/>
            </a:pPr>
            <a:r>
              <a:rPr lang="en-US" b="1" dirty="0"/>
              <a:t>2018 MSW interns </a:t>
            </a:r>
          </a:p>
          <a:p>
            <a:pPr marL="0" indent="0">
              <a:buNone/>
            </a:pPr>
            <a:endParaRPr lang="en-US" sz="2400" b="1" dirty="0"/>
          </a:p>
        </p:txBody>
      </p:sp>
      <p:pic>
        <p:nvPicPr>
          <p:cNvPr id="3" name="1CuklHMmWgA"/>
          <p:cNvPicPr>
            <a:picLocks noRot="1" noChangeAspect="1"/>
          </p:cNvPicPr>
          <p:nvPr>
            <a:videoFile r:link="rId1"/>
          </p:nvPr>
        </p:nvPicPr>
        <p:blipFill>
          <a:blip r:embed="rId3"/>
          <a:stretch>
            <a:fillRect/>
          </a:stretch>
        </p:blipFill>
        <p:spPr>
          <a:xfrm>
            <a:off x="1859711" y="1743613"/>
            <a:ext cx="5357723" cy="3013719"/>
          </a:xfrm>
          <a:prstGeom prst="rect">
            <a:avLst/>
          </a:prstGeom>
        </p:spPr>
      </p:pic>
    </p:spTree>
    <p:extLst>
      <p:ext uri="{BB962C8B-B14F-4D97-AF65-F5344CB8AC3E}">
        <p14:creationId xmlns:p14="http://schemas.microsoft.com/office/powerpoint/2010/main" val="874787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3600" b="1" dirty="0">
                <a:solidFill>
                  <a:schemeClr val="tx2"/>
                </a:solidFill>
                <a:latin typeface="+mn-lt"/>
              </a:rPr>
              <a:t>Where will you stay?</a:t>
            </a:r>
            <a:br>
              <a:rPr lang="en-US" sz="3600" b="1" dirty="0">
                <a:latin typeface="+mn-lt"/>
              </a:rPr>
            </a:br>
            <a:endParaRPr lang="en-US" sz="3600" b="1" dirty="0">
              <a:solidFill>
                <a:srgbClr val="E84A27"/>
              </a:solidFill>
              <a:latin typeface="+mn-lt"/>
              <a:ea typeface="Georgia" charset="0"/>
              <a:cs typeface="Georgia" charset="0"/>
            </a:endParaRPr>
          </a:p>
        </p:txBody>
      </p:sp>
      <p:sp>
        <p:nvSpPr>
          <p:cNvPr id="5" name="Content Placeholder 2"/>
          <p:cNvSpPr>
            <a:spLocks noGrp="1"/>
          </p:cNvSpPr>
          <p:nvPr>
            <p:ph idx="4294967295"/>
          </p:nvPr>
        </p:nvSpPr>
        <p:spPr>
          <a:xfrm>
            <a:off x="381000" y="1143001"/>
            <a:ext cx="8305800" cy="3308926"/>
          </a:xfrm>
          <a:prstGeom prst="rect">
            <a:avLst/>
          </a:prstGeom>
        </p:spPr>
        <p:txBody>
          <a:bodyPr/>
          <a:lstStyle/>
          <a:p>
            <a:pPr marL="0" indent="0" algn="ctr">
              <a:buNone/>
            </a:pPr>
            <a:r>
              <a:rPr lang="en-US" b="1" dirty="0"/>
              <a:t>Cape Town</a:t>
            </a:r>
          </a:p>
          <a:p>
            <a:pPr marL="0" indent="0">
              <a:buNone/>
            </a:pPr>
            <a:r>
              <a:rPr lang="en-US" sz="2400" dirty="0"/>
              <a:t>The O</a:t>
            </a:r>
            <a:r>
              <a:rPr lang="en-US" sz="2400" dirty="0">
                <a:hlinkClick r:id="rId2"/>
              </a:rPr>
              <a:t>://</a:t>
            </a:r>
            <a:r>
              <a:rPr lang="en-US" sz="2400" dirty="0"/>
              <a:t>bservatory – a neighborhood near some of the internship sites</a:t>
            </a:r>
          </a:p>
          <a:p>
            <a:pPr marL="0" indent="0">
              <a:buNone/>
            </a:pPr>
            <a:endParaRPr lang="en-US" sz="2400" dirty="0"/>
          </a:p>
          <a:p>
            <a:pPr marL="0" indent="0">
              <a:buNone/>
            </a:pPr>
            <a:r>
              <a:rPr lang="en-US" sz="2400" dirty="0">
                <a:hlinkClick r:id="rId2"/>
              </a:rPr>
              <a:t>httpswww.vacorps.com/knowledge-base/a-quick-tour-through-observatory/</a:t>
            </a:r>
            <a:endParaRPr lang="en-US" sz="2400" dirty="0"/>
          </a:p>
          <a:p>
            <a:pPr marL="0" indent="0">
              <a:buNone/>
            </a:pPr>
            <a:endParaRPr lang="en-US" sz="2400" dirty="0"/>
          </a:p>
        </p:txBody>
      </p:sp>
    </p:spTree>
    <p:extLst>
      <p:ext uri="{BB962C8B-B14F-4D97-AF65-F5344CB8AC3E}">
        <p14:creationId xmlns:p14="http://schemas.microsoft.com/office/powerpoint/2010/main" val="4205536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4000" b="1" dirty="0">
                <a:solidFill>
                  <a:srgbClr val="E84A27"/>
                </a:solidFill>
                <a:latin typeface="Georgia" charset="0"/>
                <a:ea typeface="Georgia" charset="0"/>
                <a:cs typeface="Georgia" charset="0"/>
              </a:rPr>
              <a:t>BUDGET</a:t>
            </a:r>
          </a:p>
        </p:txBody>
      </p:sp>
      <p:sp>
        <p:nvSpPr>
          <p:cNvPr id="5" name="Content Placeholder 2"/>
          <p:cNvSpPr>
            <a:spLocks noGrp="1"/>
          </p:cNvSpPr>
          <p:nvPr>
            <p:ph idx="4294967295"/>
          </p:nvPr>
        </p:nvSpPr>
        <p:spPr>
          <a:xfrm>
            <a:off x="208723" y="1109524"/>
            <a:ext cx="8095640" cy="3034289"/>
          </a:xfrm>
          <a:prstGeom prst="rect">
            <a:avLst/>
          </a:prstGeom>
        </p:spPr>
        <p:txBody>
          <a:bodyPr/>
          <a:lstStyle/>
          <a:p>
            <a:pPr marL="0" indent="0">
              <a:buNone/>
            </a:pPr>
            <a:endParaRPr lang="en-US" sz="2000" b="1" dirty="0"/>
          </a:p>
          <a:p>
            <a:pPr marL="0" indent="0">
              <a:buNone/>
            </a:pPr>
            <a:r>
              <a:rPr lang="en-US" sz="2000" b="1" dirty="0"/>
              <a:t>Tentative Budget/costs</a:t>
            </a:r>
          </a:p>
          <a:p>
            <a:pPr marL="0" indent="0">
              <a:buNone/>
            </a:pPr>
            <a:r>
              <a:rPr lang="en-US" sz="2000" dirty="0"/>
              <a:t>BSW</a:t>
            </a:r>
          </a:p>
          <a:p>
            <a:pPr marL="0" indent="0">
              <a:buNone/>
            </a:pPr>
            <a:r>
              <a:rPr lang="en-US" sz="2000" dirty="0">
                <a:hlinkClick r:id="rId2"/>
              </a:rPr>
              <a:t>https://acrobat.adobe.com/link/review?uri=urn:aaid:scds:US:04247ad3-7353-3ed9-b5d8-1f1069e1e26f</a:t>
            </a:r>
            <a:endParaRPr lang="en-US" sz="2000" dirty="0"/>
          </a:p>
          <a:p>
            <a:pPr marL="0" indent="0">
              <a:buNone/>
            </a:pPr>
            <a:endParaRPr lang="en-US" sz="2000" dirty="0"/>
          </a:p>
          <a:p>
            <a:pPr marL="0" indent="0">
              <a:buNone/>
            </a:pPr>
            <a:r>
              <a:rPr lang="en-US" sz="2000" dirty="0"/>
              <a:t>MSW</a:t>
            </a:r>
          </a:p>
          <a:p>
            <a:pPr marL="0" indent="0">
              <a:buNone/>
            </a:pPr>
            <a:r>
              <a:rPr lang="en-US" sz="2000" dirty="0">
                <a:hlinkClick r:id="rId3" action="ppaction://hlinkfile"/>
              </a:rPr>
              <a:t>Budget2023_Fall_SSW Study  Intern in South Africa Official.pdf</a:t>
            </a:r>
            <a:endParaRPr lang="en-US" sz="2000" dirty="0"/>
          </a:p>
          <a:p>
            <a:pPr marL="0" indent="0">
              <a:buNone/>
            </a:pPr>
            <a:endParaRPr lang="en-US" sz="2000" dirty="0"/>
          </a:p>
          <a:p>
            <a:pPr marL="0" indent="0">
              <a:buNone/>
            </a:pPr>
            <a:endParaRPr lang="en-US" sz="2000" b="1" dirty="0"/>
          </a:p>
        </p:txBody>
      </p:sp>
    </p:spTree>
    <p:extLst>
      <p:ext uri="{BB962C8B-B14F-4D97-AF65-F5344CB8AC3E}">
        <p14:creationId xmlns:p14="http://schemas.microsoft.com/office/powerpoint/2010/main" val="383676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1800" b="1" dirty="0">
                <a:solidFill>
                  <a:srgbClr val="E84A27"/>
                </a:solidFill>
                <a:latin typeface="+mn-lt"/>
                <a:ea typeface="Georgia" charset="0"/>
                <a:cs typeface="Georgia" charset="0"/>
              </a:rPr>
              <a:t>MSW Internship Placement Details: </a:t>
            </a:r>
            <a:r>
              <a:rPr lang="en-US" sz="1800" b="1" i="1" dirty="0">
                <a:solidFill>
                  <a:srgbClr val="E84A27"/>
                </a:solidFill>
                <a:latin typeface="+mn-lt"/>
                <a:ea typeface="Georgia" charset="0"/>
                <a:cs typeface="Georgia" charset="0"/>
              </a:rPr>
              <a:t>Student-driven model</a:t>
            </a:r>
            <a:br>
              <a:rPr lang="en-US" sz="1800" b="1" dirty="0">
                <a:solidFill>
                  <a:srgbClr val="E84A27"/>
                </a:solidFill>
                <a:latin typeface="+mn-lt"/>
                <a:ea typeface="Georgia" charset="0"/>
                <a:cs typeface="Georgia" charset="0"/>
              </a:rPr>
            </a:br>
            <a:r>
              <a:rPr lang="en-US" sz="1800" b="1" dirty="0">
                <a:latin typeface="+mn-lt"/>
                <a:ea typeface="Georgia" charset="0"/>
                <a:cs typeface="Georgia" charset="0"/>
              </a:rPr>
              <a:t>Summer and </a:t>
            </a:r>
            <a:r>
              <a:rPr lang="en-US" sz="1800" b="1" dirty="0">
                <a:latin typeface="+mn-lt"/>
              </a:rPr>
              <a:t>Fall 20xx semester</a:t>
            </a:r>
            <a:r>
              <a:rPr lang="en-US" sz="1800" b="1" dirty="0">
                <a:solidFill>
                  <a:srgbClr val="E84A27"/>
                </a:solidFill>
                <a:latin typeface="+mn-lt"/>
                <a:ea typeface="Georgia" charset="0"/>
                <a:cs typeface="Georgia" charset="0"/>
              </a:rPr>
              <a:t> OR</a:t>
            </a:r>
            <a:br>
              <a:rPr lang="en-US" sz="1800" b="1" dirty="0">
                <a:solidFill>
                  <a:srgbClr val="E84A27"/>
                </a:solidFill>
                <a:latin typeface="+mn-lt"/>
                <a:ea typeface="Georgia" charset="0"/>
                <a:cs typeface="Georgia" charset="0"/>
              </a:rPr>
            </a:br>
            <a:r>
              <a:rPr lang="en-US" sz="1800" b="1" dirty="0">
                <a:latin typeface="+mn-lt"/>
                <a:ea typeface="Georgia" charset="0"/>
                <a:cs typeface="Georgia" charset="0"/>
              </a:rPr>
              <a:t>Fall ‘xx and Spring ‘xx</a:t>
            </a:r>
          </a:p>
        </p:txBody>
      </p:sp>
      <p:sp>
        <p:nvSpPr>
          <p:cNvPr id="5" name="Content Placeholder 2"/>
          <p:cNvSpPr>
            <a:spLocks noGrp="1"/>
          </p:cNvSpPr>
          <p:nvPr>
            <p:ph idx="4294967295"/>
          </p:nvPr>
        </p:nvSpPr>
        <p:spPr>
          <a:xfrm>
            <a:off x="208723" y="1109524"/>
            <a:ext cx="8095640" cy="3293800"/>
          </a:xfrm>
          <a:prstGeom prst="rect">
            <a:avLst/>
          </a:prstGeom>
        </p:spPr>
        <p:txBody>
          <a:bodyPr/>
          <a:lstStyle/>
          <a:p>
            <a:endParaRPr lang="en-US" sz="1400" dirty="0"/>
          </a:p>
          <a:p>
            <a:r>
              <a:rPr lang="en-US" sz="1400" dirty="0"/>
              <a:t>Follow domestic internship timelines </a:t>
            </a:r>
          </a:p>
          <a:p>
            <a:r>
              <a:rPr lang="en-US" sz="1400" dirty="0"/>
              <a:t>Be ready to start internship in destination country as per domestic internship schedule</a:t>
            </a:r>
          </a:p>
          <a:p>
            <a:pPr marL="0" indent="0">
              <a:buNone/>
            </a:pPr>
            <a:endParaRPr lang="en-US" sz="1400" b="1" dirty="0"/>
          </a:p>
          <a:p>
            <a:pPr marL="0" indent="0">
              <a:buNone/>
            </a:pPr>
            <a:r>
              <a:rPr lang="en-US" sz="1400" b="1" dirty="0"/>
              <a:t>Tentative schedule</a:t>
            </a:r>
            <a:r>
              <a:rPr lang="en-US" sz="1400" dirty="0"/>
              <a:t>:</a:t>
            </a:r>
          </a:p>
          <a:p>
            <a:r>
              <a:rPr lang="en-US" sz="1400" dirty="0"/>
              <a:t>Student-driven international internship application (SSW International programs will provide)</a:t>
            </a:r>
          </a:p>
          <a:p>
            <a:r>
              <a:rPr lang="en-US" sz="1400" dirty="0"/>
              <a:t>online pre-departure and cultural trainings</a:t>
            </a:r>
          </a:p>
          <a:p>
            <a:r>
              <a:rPr lang="en-US" sz="1400" dirty="0"/>
              <a:t>Mostly follows regular, domestic internship schedule (14-16 weeks, Summer and Fall or 16 weeks each semester Fall and Spring)</a:t>
            </a:r>
          </a:p>
          <a:p>
            <a:r>
              <a:rPr lang="en-US" sz="1400" dirty="0"/>
              <a:t>Participate in online seminar class, taught concurrently while in internship</a:t>
            </a:r>
          </a:p>
          <a:p>
            <a:r>
              <a:rPr lang="en-US" sz="1400" dirty="0"/>
              <a:t>Plan with Associate Director of International Programs</a:t>
            </a:r>
          </a:p>
          <a:p>
            <a:r>
              <a:rPr lang="en-US" sz="1400" dirty="0"/>
              <a:t>Be proactive in locating internship sites in your country</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b="1" dirty="0"/>
          </a:p>
          <a:p>
            <a:pPr marL="0" indent="0">
              <a:buNone/>
            </a:pPr>
            <a:endParaRPr lang="en-US" sz="1800" b="1" dirty="0"/>
          </a:p>
        </p:txBody>
      </p:sp>
    </p:spTree>
    <p:extLst>
      <p:ext uri="{BB962C8B-B14F-4D97-AF65-F5344CB8AC3E}">
        <p14:creationId xmlns:p14="http://schemas.microsoft.com/office/powerpoint/2010/main" val="192083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4000" b="1" dirty="0">
                <a:solidFill>
                  <a:srgbClr val="E84A27"/>
                </a:solidFill>
                <a:latin typeface="Georgia" charset="0"/>
                <a:ea typeface="Georgia" charset="0"/>
                <a:cs typeface="Georgia" charset="0"/>
              </a:rPr>
              <a:t>Scholarships/Financial Aid</a:t>
            </a:r>
          </a:p>
        </p:txBody>
      </p:sp>
      <p:sp>
        <p:nvSpPr>
          <p:cNvPr id="5" name="Content Placeholder 2"/>
          <p:cNvSpPr>
            <a:spLocks noGrp="1"/>
          </p:cNvSpPr>
          <p:nvPr>
            <p:ph idx="4294967295"/>
          </p:nvPr>
        </p:nvSpPr>
        <p:spPr>
          <a:xfrm>
            <a:off x="381000" y="1143001"/>
            <a:ext cx="8305800" cy="3308926"/>
          </a:xfrm>
          <a:prstGeom prst="rect">
            <a:avLst/>
          </a:prstGeom>
        </p:spPr>
        <p:txBody>
          <a:bodyPr/>
          <a:lstStyle/>
          <a:p>
            <a:pPr marL="0" indent="0">
              <a:buNone/>
            </a:pPr>
            <a:r>
              <a:rPr lang="en-US" sz="1800" b="1" dirty="0">
                <a:hlinkClick r:id="rId3"/>
              </a:rPr>
              <a:t>https://app.studyabroad.illinois.edu/index.cfm?FuseAction=Programs.ViewProgramAngular&amp;id=10625</a:t>
            </a:r>
            <a:endParaRPr lang="en-US" sz="1800" b="1" dirty="0"/>
          </a:p>
          <a:p>
            <a:pPr marL="0" indent="0">
              <a:buNone/>
            </a:pPr>
            <a:r>
              <a:rPr lang="en-US" sz="2000" b="1" dirty="0"/>
              <a:t>I4I and IIP scholarships</a:t>
            </a:r>
          </a:p>
          <a:p>
            <a:pPr marL="0" indent="0">
              <a:buNone/>
            </a:pPr>
            <a:endParaRPr lang="en-US" sz="2000" b="1" dirty="0"/>
          </a:p>
          <a:p>
            <a:r>
              <a:rPr lang="en-US" sz="2000" b="1" dirty="0"/>
              <a:t>I4I = only for undergraduates</a:t>
            </a:r>
          </a:p>
          <a:p>
            <a:r>
              <a:rPr lang="en-US" sz="2000" b="1" dirty="0"/>
              <a:t>IIP = both undergrads and grads</a:t>
            </a:r>
          </a:p>
          <a:p>
            <a:r>
              <a:rPr lang="en-US" sz="2000" b="1" dirty="0"/>
              <a:t>School of Social Work has scholarships for students – more information and application procedures to be announced</a:t>
            </a:r>
          </a:p>
        </p:txBody>
      </p:sp>
    </p:spTree>
    <p:extLst>
      <p:ext uri="{BB962C8B-B14F-4D97-AF65-F5344CB8AC3E}">
        <p14:creationId xmlns:p14="http://schemas.microsoft.com/office/powerpoint/2010/main" val="221971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669579"/>
          </a:xfrm>
          <a:prstGeom prst="rect">
            <a:avLst/>
          </a:prstGeom>
        </p:spPr>
        <p:txBody>
          <a:bodyPr/>
          <a:lstStyle/>
          <a:p>
            <a:r>
              <a:rPr lang="en-US" sz="4000" b="1" dirty="0">
                <a:solidFill>
                  <a:srgbClr val="E84A27"/>
                </a:solidFill>
                <a:latin typeface="Georgia" charset="0"/>
                <a:ea typeface="Georgia" charset="0"/>
                <a:cs typeface="Georgia" charset="0"/>
              </a:rPr>
              <a:t>Scholarships/Financial Aid</a:t>
            </a:r>
          </a:p>
        </p:txBody>
      </p:sp>
      <p:sp>
        <p:nvSpPr>
          <p:cNvPr id="5" name="Content Placeholder 2"/>
          <p:cNvSpPr>
            <a:spLocks noGrp="1"/>
          </p:cNvSpPr>
          <p:nvPr>
            <p:ph idx="4294967295"/>
          </p:nvPr>
        </p:nvSpPr>
        <p:spPr>
          <a:xfrm>
            <a:off x="381000" y="1143001"/>
            <a:ext cx="8305800" cy="3308926"/>
          </a:xfrm>
          <a:prstGeom prst="rect">
            <a:avLst/>
          </a:prstGeom>
        </p:spPr>
        <p:txBody>
          <a:bodyPr/>
          <a:lstStyle/>
          <a:p>
            <a:r>
              <a:rPr lang="en-US" sz="2000" b="1" dirty="0"/>
              <a:t>School of Social Work has scholarships for BSW/MSW’s </a:t>
            </a:r>
          </a:p>
          <a:p>
            <a:r>
              <a:rPr lang="en-US" sz="2000" b="1" dirty="0"/>
              <a:t>Competitive application process</a:t>
            </a:r>
          </a:p>
          <a:p>
            <a:r>
              <a:rPr lang="en-US" sz="2000" b="1" dirty="0"/>
              <a:t>Stay tuned for more details (email announcements by September 30</a:t>
            </a:r>
            <a:r>
              <a:rPr lang="en-US" sz="2000" b="1" baseline="30000" dirty="0"/>
              <a:t>th</a:t>
            </a:r>
            <a:r>
              <a:rPr lang="en-US" sz="2000" b="1" dirty="0"/>
              <a:t>) </a:t>
            </a:r>
          </a:p>
          <a:p>
            <a:endParaRPr lang="en-US" sz="2000" b="1" dirty="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1094438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b="1" dirty="0">
                <a:solidFill>
                  <a:srgbClr val="E84A27"/>
                </a:solidFill>
                <a:latin typeface="Georgia" charset="0"/>
                <a:ea typeface="Georgia" charset="0"/>
                <a:cs typeface="Georgia" charset="0"/>
              </a:rPr>
              <a:t>Q &amp; A</a:t>
            </a:r>
            <a:br>
              <a:rPr lang="en-US" sz="3600" b="1" dirty="0">
                <a:solidFill>
                  <a:srgbClr val="E84A27"/>
                </a:solidFill>
                <a:latin typeface="Georgia" charset="0"/>
                <a:ea typeface="Georgia" charset="0"/>
                <a:cs typeface="Georgia" charset="0"/>
              </a:rPr>
            </a:br>
            <a:r>
              <a:rPr lang="en-US" sz="3600" b="1" dirty="0">
                <a:solidFill>
                  <a:srgbClr val="E84A27"/>
                </a:solidFill>
                <a:latin typeface="Georgia" charset="0"/>
                <a:ea typeface="Georgia" charset="0"/>
                <a:cs typeface="Georgia" charset="0"/>
              </a:rPr>
              <a:t>Thank you for participating</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lgn="ctr">
              <a:buNone/>
            </a:pPr>
            <a:r>
              <a:rPr lang="en-US" sz="2000" dirty="0"/>
              <a:t> </a:t>
            </a:r>
            <a:r>
              <a:rPr lang="en-US" sz="2000" b="1" i="1" dirty="0"/>
              <a:t>THANK YOU FOR ATTENDING</a:t>
            </a:r>
          </a:p>
          <a:p>
            <a:pPr marL="0" indent="0">
              <a:buNone/>
            </a:pPr>
            <a:endParaRPr lang="en-US" sz="1800" dirty="0"/>
          </a:p>
        </p:txBody>
      </p:sp>
      <p:graphicFrame>
        <p:nvGraphicFramePr>
          <p:cNvPr id="3" name="Table 2">
            <a:extLst>
              <a:ext uri="{FF2B5EF4-FFF2-40B4-BE49-F238E27FC236}">
                <a16:creationId xmlns:a16="http://schemas.microsoft.com/office/drawing/2014/main" id="{40328ABE-2669-7A02-5EF9-2BB3F54EE25C}"/>
              </a:ext>
            </a:extLst>
          </p:cNvPr>
          <p:cNvGraphicFramePr>
            <a:graphicFrameLocks noGrp="1"/>
          </p:cNvGraphicFramePr>
          <p:nvPr>
            <p:extLst>
              <p:ext uri="{D42A27DB-BD31-4B8C-83A1-F6EECF244321}">
                <p14:modId xmlns:p14="http://schemas.microsoft.com/office/powerpoint/2010/main" val="1722865861"/>
              </p:ext>
            </p:extLst>
          </p:nvPr>
        </p:nvGraphicFramePr>
        <p:xfrm>
          <a:off x="381000" y="840993"/>
          <a:ext cx="8305800" cy="3749040"/>
        </p:xfrm>
        <a:graphic>
          <a:graphicData uri="http://schemas.openxmlformats.org/drawingml/2006/table">
            <a:tbl>
              <a:tblPr firstRow="1" bandRow="1">
                <a:tableStyleId>{5C22544A-7EE6-4342-B048-85BDC9FD1C3A}</a:tableStyleId>
              </a:tblPr>
              <a:tblGrid>
                <a:gridCol w="3955409">
                  <a:extLst>
                    <a:ext uri="{9D8B030D-6E8A-4147-A177-3AD203B41FA5}">
                      <a16:colId xmlns:a16="http://schemas.microsoft.com/office/drawing/2014/main" val="1243382832"/>
                    </a:ext>
                  </a:extLst>
                </a:gridCol>
                <a:gridCol w="4350391">
                  <a:extLst>
                    <a:ext uri="{9D8B030D-6E8A-4147-A177-3AD203B41FA5}">
                      <a16:colId xmlns:a16="http://schemas.microsoft.com/office/drawing/2014/main" val="2016360552"/>
                    </a:ext>
                  </a:extLst>
                </a:gridCol>
              </a:tblGrid>
              <a:tr h="1682108">
                <a:tc>
                  <a:txBody>
                    <a:bodyPr/>
                    <a:lstStyle/>
                    <a:p>
                      <a:pPr marL="0" indent="0">
                        <a:buNone/>
                      </a:pPr>
                      <a:endParaRPr lang="en-US" sz="1800" dirty="0"/>
                    </a:p>
                    <a:p>
                      <a:r>
                        <a:rPr lang="en-US" sz="1800" dirty="0"/>
                        <a:t>Illinois Abroad and Global Exchange (IAGE)</a:t>
                      </a:r>
                    </a:p>
                    <a:p>
                      <a:endParaRPr lang="en-US" sz="1800" dirty="0"/>
                    </a:p>
                    <a:p>
                      <a:r>
                        <a:rPr lang="en-US" sz="1800" dirty="0"/>
                        <a:t> IAGE@illinois.edu</a:t>
                      </a:r>
                      <a:endParaRPr lang="en-US" dirty="0"/>
                    </a:p>
                  </a:txBody>
                  <a:tcPr/>
                </a:tc>
                <a:tc>
                  <a:txBody>
                    <a:bodyPr/>
                    <a:lstStyle/>
                    <a:p>
                      <a:r>
                        <a:rPr lang="en-US" sz="1800" dirty="0"/>
                        <a:t> </a:t>
                      </a:r>
                    </a:p>
                    <a:p>
                      <a:pPr marL="285750" indent="-285750">
                        <a:buFont typeface="Arial" panose="020B0604020202020204" pitchFamily="34" charset="0"/>
                        <a:buChar char="•"/>
                      </a:pPr>
                      <a:r>
                        <a:rPr lang="en-US" sz="1800" dirty="0"/>
                        <a:t>International applications</a:t>
                      </a:r>
                    </a:p>
                    <a:p>
                      <a:pPr marL="285750" indent="-285750">
                        <a:buFont typeface="Arial" panose="020B0604020202020204" pitchFamily="34" charset="0"/>
                        <a:buChar char="•"/>
                      </a:pPr>
                      <a:r>
                        <a:rPr lang="en-US" sz="1800" dirty="0"/>
                        <a:t>Budget</a:t>
                      </a:r>
                    </a:p>
                    <a:p>
                      <a:pPr marL="285750" indent="-285750">
                        <a:buFont typeface="Arial" panose="020B0604020202020204" pitchFamily="34" charset="0"/>
                        <a:buChar char="•"/>
                      </a:pPr>
                      <a:r>
                        <a:rPr lang="en-US" sz="1800" dirty="0"/>
                        <a:t>University-wide scholarships</a:t>
                      </a:r>
                    </a:p>
                    <a:p>
                      <a:pPr marL="285750" indent="-285750">
                        <a:buFont typeface="Arial" panose="020B0604020202020204" pitchFamily="34" charset="0"/>
                        <a:buChar char="•"/>
                      </a:pPr>
                      <a:r>
                        <a:rPr lang="en-US" sz="1800" dirty="0"/>
                        <a:t>Costs, etc.</a:t>
                      </a:r>
                    </a:p>
                    <a:p>
                      <a:endParaRPr lang="en-US" dirty="0"/>
                    </a:p>
                  </a:txBody>
                  <a:tcPr/>
                </a:tc>
                <a:extLst>
                  <a:ext uri="{0D108BD9-81ED-4DB2-BD59-A6C34878D82A}">
                    <a16:rowId xmlns:a16="http://schemas.microsoft.com/office/drawing/2014/main" val="56926236"/>
                  </a:ext>
                </a:extLst>
              </a:tr>
              <a:tr h="19288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Hellen McDonald, Clinical Professor &amp; Associate Director of International Programs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hlinkClick r:id="rId2"/>
                        </a:rPr>
                        <a:t>hgmcdona@Illinois.edu</a:t>
                      </a:r>
                      <a:r>
                        <a:rPr lang="en-US" sz="1800" dirty="0"/>
                        <a:t> or 217-244-5186</a:t>
                      </a:r>
                    </a:p>
                    <a:p>
                      <a:endParaRPr lang="en-US" dirty="0"/>
                    </a:p>
                  </a:txBody>
                  <a:tcPr/>
                </a:tc>
                <a:tc>
                  <a:txBody>
                    <a:bodyPr/>
                    <a:lstStyle/>
                    <a:p>
                      <a:pPr marL="285750" indent="-285750">
                        <a:buFont typeface="Arial" panose="020B0604020202020204" pitchFamily="34" charset="0"/>
                        <a:buChar char="•"/>
                      </a:pPr>
                      <a:r>
                        <a:rPr lang="en-US" sz="1800" dirty="0"/>
                        <a:t>SSW International Internships</a:t>
                      </a:r>
                    </a:p>
                    <a:p>
                      <a:pPr marL="285750" indent="-285750">
                        <a:buFont typeface="Arial" panose="020B0604020202020204" pitchFamily="34" charset="0"/>
                        <a:buChar char="•"/>
                      </a:pPr>
                      <a:r>
                        <a:rPr lang="en-US" sz="1800" dirty="0"/>
                        <a:t>Short-term, faculty-led to Brazil 2025 </a:t>
                      </a:r>
                    </a:p>
                    <a:p>
                      <a:pPr marL="285750" indent="-285750">
                        <a:buFont typeface="Arial" panose="020B0604020202020204" pitchFamily="34" charset="0"/>
                        <a:buChar char="•"/>
                      </a:pPr>
                      <a:r>
                        <a:rPr lang="en-US" sz="1800" dirty="0"/>
                        <a:t>SSW Scholarships </a:t>
                      </a:r>
                    </a:p>
                    <a:p>
                      <a:endParaRPr lang="en-US" dirty="0"/>
                    </a:p>
                  </a:txBody>
                  <a:tcPr/>
                </a:tc>
                <a:extLst>
                  <a:ext uri="{0D108BD9-81ED-4DB2-BD59-A6C34878D82A}">
                    <a16:rowId xmlns:a16="http://schemas.microsoft.com/office/drawing/2014/main" val="1088353659"/>
                  </a:ext>
                </a:extLst>
              </a:tr>
            </a:tbl>
          </a:graphicData>
        </a:graphic>
      </p:graphicFrame>
    </p:spTree>
    <p:extLst>
      <p:ext uri="{BB962C8B-B14F-4D97-AF65-F5344CB8AC3E}">
        <p14:creationId xmlns:p14="http://schemas.microsoft.com/office/powerpoint/2010/main" val="571291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600" b="1" dirty="0">
                <a:solidFill>
                  <a:srgbClr val="E84A27"/>
                </a:solidFill>
                <a:latin typeface="Georgia" charset="0"/>
                <a:ea typeface="Georgia" charset="0"/>
                <a:cs typeface="Georgia" charset="0"/>
              </a:rPr>
              <a:t>Q &amp; A</a:t>
            </a: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lgn="ctr">
              <a:buNone/>
            </a:pPr>
            <a:r>
              <a:rPr lang="en-US" sz="2000" dirty="0"/>
              <a:t> </a:t>
            </a:r>
            <a:r>
              <a:rPr lang="en-US" sz="3600" b="1" i="1" dirty="0"/>
              <a:t>THANK YOU FOR ATTENDING</a:t>
            </a:r>
          </a:p>
        </p:txBody>
      </p:sp>
    </p:spTree>
    <p:extLst>
      <p:ext uri="{BB962C8B-B14F-4D97-AF65-F5344CB8AC3E}">
        <p14:creationId xmlns:p14="http://schemas.microsoft.com/office/powerpoint/2010/main" val="302093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What will I learn today?</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sz="2000" dirty="0"/>
              <a:t> BSW and MSW International internships currently are offered through two pathways:</a:t>
            </a:r>
          </a:p>
          <a:p>
            <a:pPr marL="457200" indent="-457200">
              <a:buAutoNum type="arabicPeriod"/>
            </a:pPr>
            <a:r>
              <a:rPr lang="en-US" sz="2000" dirty="0"/>
              <a:t>Site-based, to Cape Town South Africa, with the Volunteer Adventure Corps (VAC) on ground, Spring, Summer and Fall semesters. 12 weeks.</a:t>
            </a:r>
          </a:p>
          <a:p>
            <a:pPr marL="457200" indent="-457200">
              <a:buAutoNum type="arabicPeriod"/>
            </a:pPr>
            <a:r>
              <a:rPr lang="en-US" sz="2000" dirty="0"/>
              <a:t>Student-based, to other countries, usually their home countries. </a:t>
            </a:r>
          </a:p>
          <a:p>
            <a:pPr marL="0" indent="0">
              <a:buNone/>
            </a:pPr>
            <a:r>
              <a:rPr lang="en-US" sz="2000" dirty="0"/>
              <a:t>	Can be two-semesters for Traditional, MSW students and follow </a:t>
            </a:r>
          </a:p>
          <a:p>
            <a:pPr marL="0" indent="0">
              <a:buNone/>
            </a:pPr>
            <a:r>
              <a:rPr lang="en-US" sz="2000" dirty="0"/>
              <a:t>	the field education office timelines. </a:t>
            </a:r>
            <a:endParaRPr lang="en-US" sz="1600" dirty="0"/>
          </a:p>
        </p:txBody>
      </p:sp>
    </p:spTree>
    <p:extLst>
      <p:ext uri="{BB962C8B-B14F-4D97-AF65-F5344CB8AC3E}">
        <p14:creationId xmlns:p14="http://schemas.microsoft.com/office/powerpoint/2010/main" val="358913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What will I learn today?</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417637"/>
            <a:ext cx="8305800" cy="3034289"/>
          </a:xfrm>
          <a:prstGeom prst="rect">
            <a:avLst/>
          </a:prstGeom>
        </p:spPr>
        <p:txBody>
          <a:bodyPr/>
          <a:lstStyle/>
          <a:p>
            <a:pPr marL="0" indent="0">
              <a:buNone/>
            </a:pPr>
            <a:r>
              <a:rPr lang="en-US" sz="2000" dirty="0"/>
              <a:t> </a:t>
            </a:r>
          </a:p>
          <a:p>
            <a:pPr marL="0" indent="0">
              <a:buNone/>
            </a:pPr>
            <a:r>
              <a:rPr lang="en-US" sz="2000" dirty="0"/>
              <a:t>The Illinois Abroad and Global Exchange (IAGE) office is the University’s study abroad office.</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IAGE is embedded administratively within the SSW.</a:t>
            </a:r>
          </a:p>
          <a:p>
            <a:pPr marL="457200" lvl="1" indent="0">
              <a:buNone/>
            </a:pPr>
            <a:endParaRPr lang="en-US" sz="1600" dirty="0"/>
          </a:p>
        </p:txBody>
      </p:sp>
    </p:spTree>
    <p:extLst>
      <p:ext uri="{BB962C8B-B14F-4D97-AF65-F5344CB8AC3E}">
        <p14:creationId xmlns:p14="http://schemas.microsoft.com/office/powerpoint/2010/main" val="14682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What will I learn today?</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199523"/>
            <a:ext cx="8305800" cy="3034289"/>
          </a:xfrm>
          <a:prstGeom prst="rect">
            <a:avLst/>
          </a:prstGeom>
        </p:spPr>
        <p:txBody>
          <a:bodyPr/>
          <a:lstStyle/>
          <a:p>
            <a:pPr marL="0" indent="0">
              <a:buNone/>
            </a:pPr>
            <a:endParaRPr lang="en-US" sz="2000" dirty="0"/>
          </a:p>
          <a:p>
            <a:pPr marL="0" indent="0">
              <a:buNone/>
            </a:pPr>
            <a:r>
              <a:rPr lang="en-US" sz="2000" dirty="0"/>
              <a:t>IAGE oversees the online applications for the following programs and budgets:</a:t>
            </a:r>
          </a:p>
          <a:p>
            <a:r>
              <a:rPr lang="en-US" sz="2000" dirty="0"/>
              <a:t>Site-based pathway: BSW and MSW Internships to Cape Town, South Africa, and</a:t>
            </a:r>
          </a:p>
          <a:p>
            <a:r>
              <a:rPr lang="en-US" sz="2000" dirty="0"/>
              <a:t>Short-term, faculty-led programs (Greece and Brazil)</a:t>
            </a:r>
          </a:p>
          <a:p>
            <a:pPr marL="0" indent="0">
              <a:buNone/>
            </a:pPr>
            <a:endParaRPr lang="en-US" sz="2000" dirty="0"/>
          </a:p>
          <a:p>
            <a:pPr marL="457200" lvl="1" indent="0">
              <a:buNone/>
            </a:pPr>
            <a:endParaRPr lang="en-US" sz="1600" dirty="0"/>
          </a:p>
        </p:txBody>
      </p:sp>
    </p:spTree>
    <p:extLst>
      <p:ext uri="{BB962C8B-B14F-4D97-AF65-F5344CB8AC3E}">
        <p14:creationId xmlns:p14="http://schemas.microsoft.com/office/powerpoint/2010/main" val="345416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b="1" dirty="0">
                <a:solidFill>
                  <a:srgbClr val="E84A27"/>
                </a:solidFill>
                <a:latin typeface="Georgia" charset="0"/>
                <a:ea typeface="Georgia" charset="0"/>
                <a:cs typeface="Georgia" charset="0"/>
              </a:rPr>
              <a:t>What will I learn today?</a:t>
            </a:r>
            <a:endParaRPr lang="en-US" sz="40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417637"/>
            <a:ext cx="8305800" cy="3034289"/>
          </a:xfrm>
          <a:prstGeom prst="rect">
            <a:avLst/>
          </a:prstGeom>
        </p:spPr>
        <p:txBody>
          <a:bodyPr/>
          <a:lstStyle/>
          <a:p>
            <a:r>
              <a:rPr lang="en-US" sz="2000" dirty="0"/>
              <a:t>IAGE online Application for BSW/MSW Intern to Cape Town, South Africa – mystudyabroad.com           </a:t>
            </a:r>
            <a:r>
              <a:rPr lang="en-US" sz="2000" i="1" dirty="0"/>
              <a:t>ONE semester (12 weeks abroad)</a:t>
            </a:r>
          </a:p>
          <a:p>
            <a:pPr marL="0" indent="0">
              <a:buNone/>
            </a:pPr>
            <a:endParaRPr lang="en-US" sz="2000" i="1" dirty="0"/>
          </a:p>
          <a:p>
            <a:pPr lvl="1">
              <a:buFont typeface="Wingdings" panose="05000000000000000000" pitchFamily="2" charset="2"/>
              <a:buChar char="Ø"/>
            </a:pPr>
            <a:r>
              <a:rPr lang="en-US" sz="1200" dirty="0"/>
              <a:t>BSW’s : Spring 2025 start internship. Application submission due </a:t>
            </a:r>
            <a:r>
              <a:rPr lang="en-US" sz="1200" dirty="0" err="1"/>
              <a:t>by:</a:t>
            </a:r>
            <a:r>
              <a:rPr lang="en-US" sz="1200" b="1" dirty="0" err="1">
                <a:highlight>
                  <a:srgbClr val="FFFF00"/>
                </a:highlight>
              </a:rPr>
              <a:t>October</a:t>
            </a:r>
            <a:r>
              <a:rPr lang="en-US" sz="1200" b="1" dirty="0">
                <a:highlight>
                  <a:srgbClr val="FFFF00"/>
                </a:highlight>
              </a:rPr>
              <a:t> 1, 2024</a:t>
            </a:r>
          </a:p>
          <a:p>
            <a:pPr lvl="1">
              <a:buFont typeface="Wingdings" panose="05000000000000000000" pitchFamily="2" charset="2"/>
              <a:buChar char="Ø"/>
            </a:pPr>
            <a:r>
              <a:rPr lang="en-US" sz="1200" dirty="0"/>
              <a:t>MSW’s:  Fall 2025  internship due by February 15</a:t>
            </a:r>
            <a:r>
              <a:rPr lang="en-US" sz="1200" baseline="30000" dirty="0"/>
              <a:t>th</a:t>
            </a:r>
            <a:r>
              <a:rPr lang="en-US" sz="1200" dirty="0"/>
              <a:t>, 2025</a:t>
            </a:r>
          </a:p>
          <a:p>
            <a:r>
              <a:rPr lang="en-US" sz="2000" dirty="0"/>
              <a:t>Internship timeline and Placement details</a:t>
            </a:r>
          </a:p>
          <a:p>
            <a:r>
              <a:rPr lang="en-US" sz="2000" dirty="0"/>
              <a:t>Unofficial budget</a:t>
            </a:r>
          </a:p>
          <a:p>
            <a:r>
              <a:rPr lang="en-US" sz="2000" dirty="0"/>
              <a:t>Q&amp;A</a:t>
            </a:r>
          </a:p>
        </p:txBody>
      </p:sp>
    </p:spTree>
    <p:extLst>
      <p:ext uri="{BB962C8B-B14F-4D97-AF65-F5344CB8AC3E}">
        <p14:creationId xmlns:p14="http://schemas.microsoft.com/office/powerpoint/2010/main" val="336552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rgbClr val="FF0000"/>
                </a:solidFill>
                <a:latin typeface="+mn-lt"/>
              </a:rPr>
              <a:t>Short-term, Faculty-led study abroad program</a:t>
            </a:r>
            <a:br>
              <a:rPr lang="en-US" sz="2000" dirty="0"/>
            </a:br>
            <a:br>
              <a:rPr lang="en-US" sz="1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marL="457200" lvl="1" indent="0">
              <a:buNone/>
            </a:pPr>
            <a:endParaRPr lang="en-US" sz="1600" dirty="0"/>
          </a:p>
          <a:p>
            <a:pPr marL="457200" lvl="1" indent="0">
              <a:buNone/>
            </a:pPr>
            <a:r>
              <a:rPr lang="en-US" sz="1600" dirty="0"/>
              <a:t>BRAZIL 2025- NEW THIS YEAR!! BEING CONSTRUCTED AS WE SPEAK.</a:t>
            </a:r>
          </a:p>
          <a:p>
            <a:pPr marL="457200" lvl="1" indent="0">
              <a:buNone/>
            </a:pPr>
            <a:endParaRPr lang="en-US" sz="1600" dirty="0"/>
          </a:p>
          <a:p>
            <a:pPr marL="457200" lvl="1" indent="0">
              <a:buNone/>
            </a:pPr>
            <a:r>
              <a:rPr lang="en-US" sz="1600" dirty="0"/>
              <a:t>Apply through study abroad portal @studyabroad.Illinois.edu</a:t>
            </a:r>
          </a:p>
          <a:p>
            <a:pPr marL="457200" lvl="1" indent="0">
              <a:buNone/>
            </a:pPr>
            <a:r>
              <a:rPr lang="en-US" sz="1600" dirty="0"/>
              <a:t>*Deadline TBD: December 2024 - February 2025</a:t>
            </a:r>
          </a:p>
          <a:p>
            <a:pPr marL="457200" lvl="1" indent="0">
              <a:buNone/>
            </a:pPr>
            <a:endParaRPr lang="en-US" sz="1600" dirty="0"/>
          </a:p>
          <a:p>
            <a:pPr marL="457200" lvl="1" indent="0">
              <a:buNone/>
            </a:pPr>
            <a:r>
              <a:rPr lang="en-US" sz="1600" dirty="0"/>
              <a:t>When cleared, you will be able to register for SOCW 330 International Perspectives in Social Work: Brazil</a:t>
            </a:r>
          </a:p>
          <a:p>
            <a:pPr marL="457200" lvl="1" indent="0">
              <a:buNone/>
            </a:pPr>
            <a:r>
              <a:rPr lang="en-US" sz="1600" dirty="0"/>
              <a:t>Spring 2025 course offer</a:t>
            </a:r>
          </a:p>
          <a:p>
            <a:pPr marL="457200" lvl="1" indent="0">
              <a:buNone/>
            </a:pPr>
            <a:endParaRPr lang="en-US" sz="1600" dirty="0"/>
          </a:p>
          <a:p>
            <a:pPr marL="457200" lvl="1" indent="0">
              <a:buNone/>
            </a:pPr>
            <a:r>
              <a:rPr lang="en-US" sz="1600" dirty="0"/>
              <a:t>*This is a new program that is still being formulated. As soon as we have finalized the contract with Campus B, we will inform interested students and </a:t>
            </a:r>
            <a:r>
              <a:rPr lang="en-US" sz="1600"/>
              <a:t>post deadlines. </a:t>
            </a:r>
            <a:endParaRPr lang="en-US" sz="1600" dirty="0"/>
          </a:p>
        </p:txBody>
      </p:sp>
    </p:spTree>
    <p:extLst>
      <p:ext uri="{BB962C8B-B14F-4D97-AF65-F5344CB8AC3E}">
        <p14:creationId xmlns:p14="http://schemas.microsoft.com/office/powerpoint/2010/main" val="418679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274638"/>
            <a:ext cx="8305800" cy="1143000"/>
          </a:xfrm>
          <a:prstGeom prst="rect">
            <a:avLst/>
          </a:prstGeom>
        </p:spPr>
        <p:txBody>
          <a:bodyPr/>
          <a:lstStyle/>
          <a:p>
            <a:r>
              <a:rPr lang="en-US" sz="3200" dirty="0">
                <a:solidFill>
                  <a:srgbClr val="FF0000"/>
                </a:solidFill>
                <a:latin typeface="+mn-lt"/>
              </a:rPr>
              <a:t>Short-term, Faculty-led study abroad program</a:t>
            </a:r>
            <a:br>
              <a:rPr lang="en-US" sz="2000" dirty="0"/>
            </a:br>
            <a:br>
              <a:rPr lang="en-US" sz="1600" dirty="0"/>
            </a:br>
            <a:endParaRPr lang="en-US" sz="3600" b="1" dirty="0">
              <a:solidFill>
                <a:srgbClr val="E84A27"/>
              </a:solidFill>
              <a:latin typeface="Georgia" charset="0"/>
              <a:ea typeface="Georgia" charset="0"/>
              <a:cs typeface="Georgia" charset="0"/>
            </a:endParaRPr>
          </a:p>
        </p:txBody>
      </p:sp>
      <p:sp>
        <p:nvSpPr>
          <p:cNvPr id="5" name="Content Placeholder 2"/>
          <p:cNvSpPr>
            <a:spLocks noGrp="1"/>
          </p:cNvSpPr>
          <p:nvPr>
            <p:ph idx="4294967295"/>
          </p:nvPr>
        </p:nvSpPr>
        <p:spPr>
          <a:xfrm>
            <a:off x="381000" y="1039091"/>
            <a:ext cx="8305800" cy="3412835"/>
          </a:xfrm>
          <a:prstGeom prst="rect">
            <a:avLst/>
          </a:prstGeom>
        </p:spPr>
        <p:txBody>
          <a:bodyPr/>
          <a:lstStyle/>
          <a:p>
            <a:pPr marL="457200" lvl="1" indent="0">
              <a:buNone/>
            </a:pPr>
            <a:endParaRPr lang="en-US" sz="1600" dirty="0"/>
          </a:p>
          <a:p>
            <a:pPr marL="457200" lvl="1" indent="0">
              <a:buNone/>
            </a:pPr>
            <a:r>
              <a:rPr lang="en-US" sz="1600" b="1" u="sng" dirty="0"/>
              <a:t>Tentative dates</a:t>
            </a:r>
            <a:r>
              <a:rPr lang="en-US" sz="1600" b="1" dirty="0"/>
              <a:t>:</a:t>
            </a:r>
          </a:p>
          <a:p>
            <a:pPr marL="457200" lvl="1" indent="0">
              <a:buNone/>
            </a:pPr>
            <a:r>
              <a:rPr lang="en-US" sz="1600" b="1" dirty="0"/>
              <a:t>March 12-May 30</a:t>
            </a:r>
            <a:r>
              <a:rPr lang="en-US" sz="1600" b="1" baseline="30000" dirty="0"/>
              <a:t>th</a:t>
            </a:r>
            <a:r>
              <a:rPr lang="en-US" sz="1600" b="1" dirty="0"/>
              <a:t>, 2025</a:t>
            </a:r>
          </a:p>
          <a:p>
            <a:pPr marL="457200" lvl="1" indent="0">
              <a:buNone/>
            </a:pPr>
            <a:r>
              <a:rPr lang="en-US" sz="1600" dirty="0"/>
              <a:t>Hybrid model offers students opportunity to join in this global classroom without leaving the U.S.</a:t>
            </a:r>
          </a:p>
          <a:p>
            <a:pPr marL="457200" lvl="1" indent="0">
              <a:buNone/>
            </a:pPr>
            <a:endParaRPr lang="en-US" sz="1600" dirty="0"/>
          </a:p>
          <a:p>
            <a:pPr marL="457200" lvl="1" indent="0">
              <a:buNone/>
            </a:pPr>
            <a:r>
              <a:rPr lang="en-US" sz="1600" b="1" dirty="0"/>
              <a:t>Remote option</a:t>
            </a:r>
          </a:p>
          <a:p>
            <a:pPr marL="457200" lvl="1" indent="0">
              <a:buNone/>
            </a:pPr>
            <a:r>
              <a:rPr lang="en-US" sz="1600" b="1" dirty="0"/>
              <a:t>March 12-May 18</a:t>
            </a:r>
            <a:r>
              <a:rPr lang="en-US" sz="1600" dirty="0"/>
              <a:t>: USA. Weekly, 1.5 </a:t>
            </a:r>
            <a:r>
              <a:rPr lang="en-US" sz="1600" dirty="0" err="1"/>
              <a:t>hr</a:t>
            </a:r>
            <a:r>
              <a:rPr lang="en-US" sz="1600" dirty="0"/>
              <a:t>,  online classes, global virtual classroom includes Brazilian students, social justice lens; bilingual (no Portuguese language proficiency required for Illinois students and no English language proficiency required for Brazilian students.</a:t>
            </a:r>
          </a:p>
        </p:txBody>
      </p:sp>
    </p:spTree>
    <p:extLst>
      <p:ext uri="{BB962C8B-B14F-4D97-AF65-F5344CB8AC3E}">
        <p14:creationId xmlns:p14="http://schemas.microsoft.com/office/powerpoint/2010/main" val="3689649511"/>
      </p:ext>
    </p:extLst>
  </p:cSld>
  <p:clrMapOvr>
    <a:masterClrMapping/>
  </p:clrMapOvr>
</p:sld>
</file>

<file path=ppt/theme/theme1.xml><?xml version="1.0" encoding="utf-8"?>
<a:theme xmlns:a="http://schemas.openxmlformats.org/drawingml/2006/main" name="Office Theme">
  <a:themeElements>
    <a:clrScheme name="University Of Illinois">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Tes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4AAF2B83-06EF-F04A-B94A-1D50B45C673F}" vid="{7F633548-182B-0649-87AA-0EC2270175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PPTemplateSSW_School</Template>
  <TotalTime>3298</TotalTime>
  <Words>2385</Words>
  <Application>Microsoft Office PowerPoint</Application>
  <PresentationFormat>On-screen Show (4:3)</PresentationFormat>
  <Paragraphs>295</Paragraphs>
  <Slides>37</Slides>
  <Notes>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Georgia</vt:lpstr>
      <vt:lpstr>Wingdings</vt:lpstr>
      <vt:lpstr>Office Theme</vt:lpstr>
      <vt:lpstr>PowerPoint Presentation</vt:lpstr>
      <vt:lpstr>Welcome and introductions</vt:lpstr>
      <vt:lpstr>What will I learn today?</vt:lpstr>
      <vt:lpstr>What will I learn today?</vt:lpstr>
      <vt:lpstr>What will I learn today?</vt:lpstr>
      <vt:lpstr>What will I learn today?</vt:lpstr>
      <vt:lpstr>What will I learn today?</vt:lpstr>
      <vt:lpstr>Short-term, Faculty-led study abroad program  </vt:lpstr>
      <vt:lpstr>Short-term, Faculty-led study abroad program  </vt:lpstr>
      <vt:lpstr>Short-term, Faculty-led study abroad program  </vt:lpstr>
      <vt:lpstr>Short-term, Faculty-led study abroad program  </vt:lpstr>
      <vt:lpstr>Short-term, Faculty-led study abroad program  </vt:lpstr>
      <vt:lpstr>Short-term, Faculty-led study abroad program  </vt:lpstr>
      <vt:lpstr>BSW International Internships </vt:lpstr>
      <vt:lpstr>BSW International Internships </vt:lpstr>
      <vt:lpstr>MSW International Internships </vt:lpstr>
      <vt:lpstr>MSW International Internships </vt:lpstr>
      <vt:lpstr>IAGE ONLINE APPLICATION</vt:lpstr>
      <vt:lpstr>IAGE</vt:lpstr>
      <vt:lpstr>IAGE ONLINE APPLICATION:  BSW’s to Cape Town, SA – FALL 2024 </vt:lpstr>
      <vt:lpstr>IAGE ONLINE APPLICATION:  BSW’s to Cape Town, SA – FALL 2024 </vt:lpstr>
      <vt:lpstr>IAGE ONLINE APPLICATION  MSW’s to Cape Town, SA – Fall 2025</vt:lpstr>
      <vt:lpstr>IAGE ONLINE APPLICATION  MSW’s to Cape Town, SA – Fall 2025</vt:lpstr>
      <vt:lpstr>IAGE ONLINE APPLICATION continued</vt:lpstr>
      <vt:lpstr>BSW/MSW Internship Placement Details: Cape Town, South Africa   </vt:lpstr>
      <vt:lpstr>BSW/MSW Internship Placement Details: Cape Town, South Africa   </vt:lpstr>
      <vt:lpstr>BSW/MSW Internship Placement Details: Cape Town, South Africa   </vt:lpstr>
      <vt:lpstr>VA Corps aka VAC</vt:lpstr>
      <vt:lpstr>VAC and UIUC SSW vetted sites</vt:lpstr>
      <vt:lpstr>VAC and UIUC SSW vetted sites</vt:lpstr>
      <vt:lpstr>Where will you stay? </vt:lpstr>
      <vt:lpstr>BUDGET</vt:lpstr>
      <vt:lpstr>MSW Internship Placement Details: Student-driven model Summer and Fall 20xx semester OR Fall ‘xx and Spring ‘xx</vt:lpstr>
      <vt:lpstr>Scholarships/Financial Aid</vt:lpstr>
      <vt:lpstr>Scholarships/Financial Aid</vt:lpstr>
      <vt:lpstr>Q &amp; A Thank you for participating</vt:lpstr>
      <vt:lpstr>Q &amp; A</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Hellen Gerolymatos</dc:creator>
  <cp:lastModifiedBy>McDonald, Hellen</cp:lastModifiedBy>
  <cp:revision>85</cp:revision>
  <cp:lastPrinted>2023-09-19T19:43:52Z</cp:lastPrinted>
  <dcterms:created xsi:type="dcterms:W3CDTF">2018-09-10T14:18:14Z</dcterms:created>
  <dcterms:modified xsi:type="dcterms:W3CDTF">2024-09-12T21:39:04Z</dcterms:modified>
</cp:coreProperties>
</file>