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2" y="329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E84927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0" i="0">
                <a:solidFill>
                  <a:srgbClr val="121F33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E84927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700" b="0" i="0">
                <a:solidFill>
                  <a:srgbClr val="121F33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E84927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E84927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5965864"/>
            <a:ext cx="9144000" cy="89213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41829" y="294259"/>
            <a:ext cx="6229857" cy="113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E84927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64540" y="3040126"/>
            <a:ext cx="3669665" cy="2306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0" i="0">
                <a:solidFill>
                  <a:srgbClr val="121F33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60548" y="5260847"/>
              <a:ext cx="3739896" cy="149808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810505" y="1503121"/>
            <a:ext cx="3502660" cy="1854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solidFill>
                  <a:srgbClr val="FFFFFF"/>
                </a:solidFill>
              </a:rPr>
              <a:t>Workforce Development Project</a:t>
            </a:r>
            <a:endParaRPr sz="4000"/>
          </a:p>
        </p:txBody>
      </p:sp>
      <p:sp>
        <p:nvSpPr>
          <p:cNvPr id="6" name="object 6"/>
          <p:cNvSpPr txBox="1"/>
          <p:nvPr/>
        </p:nvSpPr>
        <p:spPr>
          <a:xfrm>
            <a:off x="4810505" y="3524503"/>
            <a:ext cx="3578225" cy="549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Victor</a:t>
            </a:r>
            <a:r>
              <a:rPr sz="20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Lasko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Sr.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Statewide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Director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Workforce</a:t>
            </a:r>
            <a:r>
              <a:rPr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Development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142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History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9740" y="1610309"/>
            <a:ext cx="7914640" cy="308991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55600" marR="62230" indent="-342900">
              <a:lnSpc>
                <a:spcPct val="100499"/>
              </a:lnSpc>
              <a:spcBef>
                <a:spcPts val="80"/>
              </a:spcBef>
              <a:buFont typeface="Arial"/>
              <a:buChar char="•"/>
              <a:tabLst>
                <a:tab pos="355600" algn="l"/>
              </a:tabLst>
            </a:pPr>
            <a:r>
              <a:rPr sz="2800" b="1" dirty="0">
                <a:solidFill>
                  <a:srgbClr val="12294A"/>
                </a:solidFill>
                <a:latin typeface="Calibri"/>
                <a:cs typeface="Calibri"/>
              </a:rPr>
              <a:t>2015:</a:t>
            </a:r>
            <a:r>
              <a:rPr sz="2800" b="1" spc="-60" dirty="0">
                <a:solidFill>
                  <a:srgbClr val="12294A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2294A"/>
                </a:solidFill>
                <a:latin typeface="Calibri"/>
                <a:cs typeface="Calibri"/>
              </a:rPr>
              <a:t>Current</a:t>
            </a:r>
            <a:r>
              <a:rPr sz="2400" spc="-95" dirty="0">
                <a:solidFill>
                  <a:srgbClr val="12294A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2294A"/>
                </a:solidFill>
                <a:latin typeface="Calibri"/>
                <a:cs typeface="Calibri"/>
              </a:rPr>
              <a:t>partnership</a:t>
            </a:r>
            <a:r>
              <a:rPr sz="2400" spc="-95" dirty="0">
                <a:solidFill>
                  <a:srgbClr val="12294A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2294A"/>
                </a:solidFill>
                <a:latin typeface="Calibri"/>
                <a:cs typeface="Calibri"/>
              </a:rPr>
              <a:t>discussions</a:t>
            </a:r>
            <a:r>
              <a:rPr sz="2400" spc="-75" dirty="0">
                <a:solidFill>
                  <a:srgbClr val="12294A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2294A"/>
                </a:solidFill>
                <a:latin typeface="Calibri"/>
                <a:cs typeface="Calibri"/>
              </a:rPr>
              <a:t>began</a:t>
            </a:r>
            <a:r>
              <a:rPr sz="2400" spc="-80" dirty="0">
                <a:solidFill>
                  <a:srgbClr val="12294A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2294A"/>
                </a:solidFill>
                <a:latin typeface="Calibri"/>
                <a:cs typeface="Calibri"/>
              </a:rPr>
              <a:t>between</a:t>
            </a:r>
            <a:r>
              <a:rPr sz="2400" spc="-80" dirty="0">
                <a:solidFill>
                  <a:srgbClr val="12294A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12294A"/>
                </a:solidFill>
                <a:latin typeface="Calibri"/>
                <a:cs typeface="Calibri"/>
              </a:rPr>
              <a:t>UIUC </a:t>
            </a:r>
            <a:r>
              <a:rPr sz="2400" dirty="0">
                <a:solidFill>
                  <a:srgbClr val="12294A"/>
                </a:solidFill>
                <a:latin typeface="Calibri"/>
                <a:cs typeface="Calibri"/>
              </a:rPr>
              <a:t>SSW</a:t>
            </a:r>
            <a:r>
              <a:rPr sz="2400" spc="-65" dirty="0">
                <a:solidFill>
                  <a:srgbClr val="12294A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2294A"/>
                </a:solidFill>
                <a:latin typeface="Calibri"/>
                <a:cs typeface="Calibri"/>
              </a:rPr>
              <a:t>and</a:t>
            </a:r>
            <a:r>
              <a:rPr sz="2400" spc="-55" dirty="0">
                <a:solidFill>
                  <a:srgbClr val="12294A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2294A"/>
                </a:solidFill>
                <a:latin typeface="Calibri"/>
                <a:cs typeface="Calibri"/>
              </a:rPr>
              <a:t>DCFS’</a:t>
            </a:r>
            <a:r>
              <a:rPr sz="2400" spc="-75" dirty="0">
                <a:solidFill>
                  <a:srgbClr val="12294A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2294A"/>
                </a:solidFill>
                <a:latin typeface="Calibri"/>
                <a:cs typeface="Calibri"/>
              </a:rPr>
              <a:t>Office</a:t>
            </a:r>
            <a:r>
              <a:rPr sz="2400" spc="-40" dirty="0">
                <a:solidFill>
                  <a:srgbClr val="12294A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2294A"/>
                </a:solidFill>
                <a:latin typeface="Calibri"/>
                <a:cs typeface="Calibri"/>
              </a:rPr>
              <a:t>of</a:t>
            </a:r>
            <a:r>
              <a:rPr sz="2400" spc="-50" dirty="0">
                <a:solidFill>
                  <a:srgbClr val="12294A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2294A"/>
                </a:solidFill>
                <a:latin typeface="Calibri"/>
                <a:cs typeface="Calibri"/>
              </a:rPr>
              <a:t>Learning</a:t>
            </a:r>
            <a:r>
              <a:rPr sz="2400" spc="-65" dirty="0">
                <a:solidFill>
                  <a:srgbClr val="12294A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2294A"/>
                </a:solidFill>
                <a:latin typeface="Calibri"/>
                <a:cs typeface="Calibri"/>
              </a:rPr>
              <a:t>and</a:t>
            </a:r>
            <a:r>
              <a:rPr sz="2400" spc="-55" dirty="0">
                <a:solidFill>
                  <a:srgbClr val="12294A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12294A"/>
                </a:solidFill>
                <a:latin typeface="Calibri"/>
                <a:cs typeface="Calibri"/>
              </a:rPr>
              <a:t>Professional </a:t>
            </a:r>
            <a:r>
              <a:rPr sz="2400" dirty="0">
                <a:solidFill>
                  <a:srgbClr val="12294A"/>
                </a:solidFill>
                <a:latin typeface="Calibri"/>
                <a:cs typeface="Calibri"/>
              </a:rPr>
              <a:t>Development</a:t>
            </a:r>
            <a:r>
              <a:rPr sz="2400" spc="-114" dirty="0">
                <a:solidFill>
                  <a:srgbClr val="12294A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12294A"/>
                </a:solidFill>
                <a:latin typeface="Calibri"/>
                <a:cs typeface="Calibri"/>
              </a:rPr>
              <a:t>(OLPD).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645"/>
              </a:spcBef>
              <a:buFont typeface="Arial"/>
              <a:buChar char="•"/>
              <a:tabLst>
                <a:tab pos="354965" algn="l"/>
              </a:tabLst>
            </a:pPr>
            <a:r>
              <a:rPr sz="2800" b="1" dirty="0">
                <a:solidFill>
                  <a:srgbClr val="12294A"/>
                </a:solidFill>
                <a:latin typeface="Calibri"/>
                <a:cs typeface="Calibri"/>
              </a:rPr>
              <a:t>April</a:t>
            </a:r>
            <a:r>
              <a:rPr sz="2800" b="1" spc="-30" dirty="0">
                <a:solidFill>
                  <a:srgbClr val="12294A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12294A"/>
                </a:solidFill>
                <a:latin typeface="Calibri"/>
                <a:cs typeface="Calibri"/>
              </a:rPr>
              <a:t>2016:</a:t>
            </a:r>
            <a:r>
              <a:rPr sz="2800" b="1" spc="-30" dirty="0">
                <a:solidFill>
                  <a:srgbClr val="12294A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2294A"/>
                </a:solidFill>
                <a:latin typeface="Calibri"/>
                <a:cs typeface="Calibri"/>
              </a:rPr>
              <a:t>STEP</a:t>
            </a:r>
            <a:r>
              <a:rPr sz="2400" spc="-50" dirty="0">
                <a:solidFill>
                  <a:srgbClr val="12294A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2294A"/>
                </a:solidFill>
                <a:latin typeface="Calibri"/>
                <a:cs typeface="Calibri"/>
              </a:rPr>
              <a:t>/</a:t>
            </a:r>
            <a:r>
              <a:rPr sz="2400" spc="-45" dirty="0">
                <a:solidFill>
                  <a:srgbClr val="12294A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2294A"/>
                </a:solidFill>
                <a:latin typeface="Calibri"/>
                <a:cs typeface="Calibri"/>
              </a:rPr>
              <a:t>FISP</a:t>
            </a:r>
            <a:r>
              <a:rPr sz="2400" spc="-50" dirty="0">
                <a:solidFill>
                  <a:srgbClr val="12294A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12294A"/>
                </a:solidFill>
                <a:latin typeface="Calibri"/>
                <a:cs typeface="Calibri"/>
              </a:rPr>
              <a:t>program</a:t>
            </a:r>
            <a:r>
              <a:rPr sz="2400" spc="-65" dirty="0">
                <a:solidFill>
                  <a:srgbClr val="12294A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2294A"/>
                </a:solidFill>
                <a:latin typeface="Calibri"/>
                <a:cs typeface="Calibri"/>
              </a:rPr>
              <a:t>was</a:t>
            </a:r>
            <a:r>
              <a:rPr sz="2400" spc="-55" dirty="0">
                <a:solidFill>
                  <a:srgbClr val="12294A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2294A"/>
                </a:solidFill>
                <a:latin typeface="Calibri"/>
                <a:cs typeface="Calibri"/>
              </a:rPr>
              <a:t>brought</a:t>
            </a:r>
            <a:r>
              <a:rPr sz="2400" spc="-45" dirty="0">
                <a:solidFill>
                  <a:srgbClr val="12294A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2294A"/>
                </a:solidFill>
                <a:latin typeface="Calibri"/>
                <a:cs typeface="Calibri"/>
              </a:rPr>
              <a:t>to</a:t>
            </a:r>
            <a:r>
              <a:rPr sz="2400" spc="-50" dirty="0">
                <a:solidFill>
                  <a:srgbClr val="12294A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2294A"/>
                </a:solidFill>
                <a:latin typeface="Calibri"/>
                <a:cs typeface="Calibri"/>
              </a:rPr>
              <a:t>the</a:t>
            </a:r>
            <a:r>
              <a:rPr sz="2400" spc="-50" dirty="0">
                <a:solidFill>
                  <a:srgbClr val="12294A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12294A"/>
                </a:solidFill>
                <a:latin typeface="Calibri"/>
                <a:cs typeface="Calibri"/>
              </a:rPr>
              <a:t>SSW.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</a:tabLst>
            </a:pPr>
            <a:r>
              <a:rPr sz="2800" b="1" dirty="0">
                <a:solidFill>
                  <a:srgbClr val="12294A"/>
                </a:solidFill>
                <a:latin typeface="Calibri"/>
                <a:cs typeface="Calibri"/>
              </a:rPr>
              <a:t>2017:</a:t>
            </a:r>
            <a:r>
              <a:rPr sz="2800" b="1" spc="-25" dirty="0">
                <a:solidFill>
                  <a:srgbClr val="12294A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2294A"/>
                </a:solidFill>
                <a:latin typeface="Calibri"/>
                <a:cs typeface="Calibri"/>
              </a:rPr>
              <a:t>Five</a:t>
            </a:r>
            <a:r>
              <a:rPr sz="2400" spc="-55" dirty="0">
                <a:solidFill>
                  <a:srgbClr val="12294A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2294A"/>
                </a:solidFill>
                <a:latin typeface="Calibri"/>
                <a:cs typeface="Calibri"/>
              </a:rPr>
              <a:t>more</a:t>
            </a:r>
            <a:r>
              <a:rPr sz="2400" spc="-60" dirty="0">
                <a:solidFill>
                  <a:srgbClr val="12294A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2294A"/>
                </a:solidFill>
                <a:latin typeface="Calibri"/>
                <a:cs typeface="Calibri"/>
              </a:rPr>
              <a:t>OLPD</a:t>
            </a:r>
            <a:r>
              <a:rPr sz="2400" spc="-45" dirty="0">
                <a:solidFill>
                  <a:srgbClr val="12294A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12294A"/>
                </a:solidFill>
                <a:latin typeface="Calibri"/>
                <a:cs typeface="Calibri"/>
              </a:rPr>
              <a:t>programs</a:t>
            </a:r>
            <a:r>
              <a:rPr sz="2400" spc="-75" dirty="0">
                <a:solidFill>
                  <a:srgbClr val="12294A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2294A"/>
                </a:solidFill>
                <a:latin typeface="Calibri"/>
                <a:cs typeface="Calibri"/>
              </a:rPr>
              <a:t>were</a:t>
            </a:r>
            <a:r>
              <a:rPr sz="2400" spc="-50" dirty="0">
                <a:solidFill>
                  <a:srgbClr val="12294A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2294A"/>
                </a:solidFill>
                <a:latin typeface="Calibri"/>
                <a:cs typeface="Calibri"/>
              </a:rPr>
              <a:t>brought</a:t>
            </a:r>
            <a:r>
              <a:rPr sz="2400" spc="-55" dirty="0">
                <a:solidFill>
                  <a:srgbClr val="12294A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2294A"/>
                </a:solidFill>
                <a:latin typeface="Calibri"/>
                <a:cs typeface="Calibri"/>
              </a:rPr>
              <a:t>to</a:t>
            </a:r>
            <a:r>
              <a:rPr sz="2400" spc="-60" dirty="0">
                <a:solidFill>
                  <a:srgbClr val="12294A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2294A"/>
                </a:solidFill>
                <a:latin typeface="Calibri"/>
                <a:cs typeface="Calibri"/>
              </a:rPr>
              <a:t>the</a:t>
            </a:r>
            <a:r>
              <a:rPr sz="2400" spc="-60" dirty="0">
                <a:solidFill>
                  <a:srgbClr val="12294A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12294A"/>
                </a:solidFill>
                <a:latin typeface="Calibri"/>
                <a:cs typeface="Calibri"/>
              </a:rPr>
              <a:t>SSW.</a:t>
            </a:r>
            <a:endParaRPr sz="2400">
              <a:latin typeface="Calibri"/>
              <a:cs typeface="Calibri"/>
            </a:endParaRPr>
          </a:p>
          <a:p>
            <a:pPr marL="355600" marR="5080" indent="-342900">
              <a:lnSpc>
                <a:spcPct val="100800"/>
              </a:lnSpc>
              <a:spcBef>
                <a:spcPts val="645"/>
              </a:spcBef>
              <a:buFont typeface="Arial"/>
              <a:buChar char="•"/>
              <a:tabLst>
                <a:tab pos="355600" algn="l"/>
              </a:tabLst>
            </a:pPr>
            <a:r>
              <a:rPr sz="2800" b="1" dirty="0">
                <a:solidFill>
                  <a:srgbClr val="12294A"/>
                </a:solidFill>
                <a:latin typeface="Calibri"/>
                <a:cs typeface="Calibri"/>
              </a:rPr>
              <a:t>April</a:t>
            </a:r>
            <a:r>
              <a:rPr sz="2800" b="1" spc="-30" dirty="0">
                <a:solidFill>
                  <a:srgbClr val="12294A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12294A"/>
                </a:solidFill>
                <a:latin typeface="Calibri"/>
                <a:cs typeface="Calibri"/>
              </a:rPr>
              <a:t>2019:</a:t>
            </a:r>
            <a:r>
              <a:rPr sz="2800" b="1" spc="-30" dirty="0">
                <a:solidFill>
                  <a:srgbClr val="12294A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2294A"/>
                </a:solidFill>
                <a:latin typeface="Calibri"/>
                <a:cs typeface="Calibri"/>
              </a:rPr>
              <a:t>Simulation</a:t>
            </a:r>
            <a:r>
              <a:rPr sz="2400" spc="-65" dirty="0">
                <a:solidFill>
                  <a:srgbClr val="12294A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2294A"/>
                </a:solidFill>
                <a:latin typeface="Calibri"/>
                <a:cs typeface="Calibri"/>
              </a:rPr>
              <a:t>Lab</a:t>
            </a:r>
            <a:r>
              <a:rPr sz="2400" spc="-45" dirty="0">
                <a:solidFill>
                  <a:srgbClr val="12294A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2294A"/>
                </a:solidFill>
                <a:latin typeface="Calibri"/>
                <a:cs typeface="Calibri"/>
              </a:rPr>
              <a:t>in</a:t>
            </a:r>
            <a:r>
              <a:rPr sz="2400" spc="-50" dirty="0">
                <a:solidFill>
                  <a:srgbClr val="12294A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2294A"/>
                </a:solidFill>
                <a:latin typeface="Calibri"/>
                <a:cs typeface="Calibri"/>
              </a:rPr>
              <a:t>Chicago</a:t>
            </a:r>
            <a:r>
              <a:rPr sz="2400" spc="-70" dirty="0">
                <a:solidFill>
                  <a:srgbClr val="12294A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2294A"/>
                </a:solidFill>
                <a:latin typeface="Calibri"/>
                <a:cs typeface="Calibri"/>
              </a:rPr>
              <a:t>to</a:t>
            </a:r>
            <a:r>
              <a:rPr sz="2400" spc="-55" dirty="0">
                <a:solidFill>
                  <a:srgbClr val="12294A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2294A"/>
                </a:solidFill>
                <a:latin typeface="Calibri"/>
                <a:cs typeface="Calibri"/>
              </a:rPr>
              <a:t>train</a:t>
            </a:r>
            <a:r>
              <a:rPr sz="2400" spc="-55" dirty="0">
                <a:solidFill>
                  <a:srgbClr val="12294A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2294A"/>
                </a:solidFill>
                <a:latin typeface="Calibri"/>
                <a:cs typeface="Calibri"/>
              </a:rPr>
              <a:t>Child</a:t>
            </a:r>
            <a:r>
              <a:rPr sz="2400" spc="-55" dirty="0">
                <a:solidFill>
                  <a:srgbClr val="12294A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12294A"/>
                </a:solidFill>
                <a:latin typeface="Calibri"/>
                <a:cs typeface="Calibri"/>
              </a:rPr>
              <a:t>Welfare </a:t>
            </a:r>
            <a:r>
              <a:rPr sz="2400" dirty="0">
                <a:solidFill>
                  <a:srgbClr val="12294A"/>
                </a:solidFill>
                <a:latin typeface="Calibri"/>
                <a:cs typeface="Calibri"/>
              </a:rPr>
              <a:t>staff</a:t>
            </a:r>
            <a:r>
              <a:rPr sz="2400" spc="-90" dirty="0">
                <a:solidFill>
                  <a:srgbClr val="12294A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2294A"/>
                </a:solidFill>
                <a:latin typeface="Calibri"/>
                <a:cs typeface="Calibri"/>
              </a:rPr>
              <a:t>was</a:t>
            </a:r>
            <a:r>
              <a:rPr sz="2400" spc="-80" dirty="0">
                <a:solidFill>
                  <a:srgbClr val="12294A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12294A"/>
                </a:solidFill>
                <a:latin typeface="Calibri"/>
                <a:cs typeface="Calibri"/>
              </a:rPr>
              <a:t>launched.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3100" y="5368290"/>
            <a:ext cx="729170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121F33"/>
                </a:solidFill>
                <a:latin typeface="Georgia"/>
                <a:cs typeface="Georgia"/>
              </a:rPr>
              <a:t>Funding</a:t>
            </a:r>
            <a:r>
              <a:rPr sz="1400" spc="-45" dirty="0">
                <a:solidFill>
                  <a:srgbClr val="121F33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121F33"/>
                </a:solidFill>
                <a:latin typeface="Georgia"/>
                <a:cs typeface="Georgia"/>
              </a:rPr>
              <a:t>provided</a:t>
            </a:r>
            <a:r>
              <a:rPr sz="1400" spc="-35" dirty="0">
                <a:solidFill>
                  <a:srgbClr val="121F33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121F33"/>
                </a:solidFill>
                <a:latin typeface="Georgia"/>
                <a:cs typeface="Georgia"/>
              </a:rPr>
              <a:t>for</a:t>
            </a:r>
            <a:r>
              <a:rPr sz="1400" spc="-35" dirty="0">
                <a:solidFill>
                  <a:srgbClr val="121F33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121F33"/>
                </a:solidFill>
                <a:latin typeface="Georgia"/>
                <a:cs typeface="Georgia"/>
              </a:rPr>
              <a:t>the</a:t>
            </a:r>
            <a:r>
              <a:rPr sz="1400" spc="-15" dirty="0">
                <a:solidFill>
                  <a:srgbClr val="121F33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121F33"/>
                </a:solidFill>
                <a:latin typeface="Georgia"/>
                <a:cs typeface="Georgia"/>
              </a:rPr>
              <a:t>Workforce</a:t>
            </a:r>
            <a:r>
              <a:rPr sz="1400" spc="-50" dirty="0">
                <a:solidFill>
                  <a:srgbClr val="121F33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121F33"/>
                </a:solidFill>
                <a:latin typeface="Georgia"/>
                <a:cs typeface="Georgia"/>
              </a:rPr>
              <a:t>Development</a:t>
            </a:r>
            <a:r>
              <a:rPr sz="1400" spc="-60" dirty="0">
                <a:solidFill>
                  <a:srgbClr val="121F33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121F33"/>
                </a:solidFill>
                <a:latin typeface="Georgia"/>
                <a:cs typeface="Georgia"/>
              </a:rPr>
              <a:t>Program</a:t>
            </a:r>
            <a:r>
              <a:rPr sz="1400" spc="-50" dirty="0">
                <a:solidFill>
                  <a:srgbClr val="121F33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121F33"/>
                </a:solidFill>
                <a:latin typeface="Georgia"/>
                <a:cs typeface="Georgia"/>
              </a:rPr>
              <a:t>in</a:t>
            </a:r>
            <a:r>
              <a:rPr sz="1400" spc="-15" dirty="0">
                <a:solidFill>
                  <a:srgbClr val="121F33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121F33"/>
                </a:solidFill>
                <a:latin typeface="Georgia"/>
                <a:cs typeface="Georgia"/>
              </a:rPr>
              <a:t>whole</a:t>
            </a:r>
            <a:r>
              <a:rPr sz="1400" spc="-30" dirty="0">
                <a:solidFill>
                  <a:srgbClr val="121F33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121F33"/>
                </a:solidFill>
                <a:latin typeface="Georgia"/>
                <a:cs typeface="Georgia"/>
              </a:rPr>
              <a:t>or</a:t>
            </a:r>
            <a:r>
              <a:rPr sz="1400" spc="-15" dirty="0">
                <a:solidFill>
                  <a:srgbClr val="121F33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121F33"/>
                </a:solidFill>
                <a:latin typeface="Georgia"/>
                <a:cs typeface="Georgia"/>
              </a:rPr>
              <a:t>in</a:t>
            </a:r>
            <a:r>
              <a:rPr sz="1400" spc="-20" dirty="0">
                <a:solidFill>
                  <a:srgbClr val="121F33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121F33"/>
                </a:solidFill>
                <a:latin typeface="Georgia"/>
                <a:cs typeface="Georgia"/>
              </a:rPr>
              <a:t>part</a:t>
            </a:r>
            <a:r>
              <a:rPr sz="1400" spc="-25" dirty="0">
                <a:solidFill>
                  <a:srgbClr val="121F33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121F33"/>
                </a:solidFill>
                <a:latin typeface="Georgia"/>
                <a:cs typeface="Georgia"/>
              </a:rPr>
              <a:t>by</a:t>
            </a:r>
            <a:r>
              <a:rPr sz="1400" spc="-30" dirty="0">
                <a:solidFill>
                  <a:srgbClr val="121F33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121F33"/>
                </a:solidFill>
                <a:latin typeface="Georgia"/>
                <a:cs typeface="Georgia"/>
              </a:rPr>
              <a:t>the</a:t>
            </a:r>
            <a:r>
              <a:rPr sz="1400" spc="-30" dirty="0">
                <a:solidFill>
                  <a:srgbClr val="121F33"/>
                </a:solidFill>
                <a:latin typeface="Georgia"/>
                <a:cs typeface="Georgia"/>
              </a:rPr>
              <a:t> </a:t>
            </a:r>
            <a:r>
              <a:rPr sz="1400" spc="-10" dirty="0">
                <a:solidFill>
                  <a:srgbClr val="121F33"/>
                </a:solidFill>
                <a:latin typeface="Georgia"/>
                <a:cs typeface="Georgia"/>
              </a:rPr>
              <a:t>Illinois </a:t>
            </a:r>
            <a:r>
              <a:rPr sz="1400" dirty="0">
                <a:solidFill>
                  <a:srgbClr val="121F33"/>
                </a:solidFill>
                <a:latin typeface="Georgia"/>
                <a:cs typeface="Georgia"/>
              </a:rPr>
              <a:t>Department</a:t>
            </a:r>
            <a:r>
              <a:rPr sz="1400" spc="-50" dirty="0">
                <a:solidFill>
                  <a:srgbClr val="121F33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121F33"/>
                </a:solidFill>
                <a:latin typeface="Georgia"/>
                <a:cs typeface="Georgia"/>
              </a:rPr>
              <a:t>of</a:t>
            </a:r>
            <a:r>
              <a:rPr sz="1400" spc="-30" dirty="0">
                <a:solidFill>
                  <a:srgbClr val="121F33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121F33"/>
                </a:solidFill>
                <a:latin typeface="Georgia"/>
                <a:cs typeface="Georgia"/>
              </a:rPr>
              <a:t>Children</a:t>
            </a:r>
            <a:r>
              <a:rPr sz="1400" spc="-30" dirty="0">
                <a:solidFill>
                  <a:srgbClr val="121F33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121F33"/>
                </a:solidFill>
                <a:latin typeface="Georgia"/>
                <a:cs typeface="Georgia"/>
              </a:rPr>
              <a:t>and</a:t>
            </a:r>
            <a:r>
              <a:rPr sz="1400" spc="-40" dirty="0">
                <a:solidFill>
                  <a:srgbClr val="121F33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121F33"/>
                </a:solidFill>
                <a:latin typeface="Georgia"/>
                <a:cs typeface="Georgia"/>
              </a:rPr>
              <a:t>Family</a:t>
            </a:r>
            <a:r>
              <a:rPr sz="1400" spc="-15" dirty="0">
                <a:solidFill>
                  <a:srgbClr val="121F33"/>
                </a:solidFill>
                <a:latin typeface="Georgia"/>
                <a:cs typeface="Georgia"/>
              </a:rPr>
              <a:t> </a:t>
            </a:r>
            <a:r>
              <a:rPr sz="1400" spc="-10" dirty="0">
                <a:solidFill>
                  <a:srgbClr val="121F33"/>
                </a:solidFill>
                <a:latin typeface="Georgia"/>
                <a:cs typeface="Georgia"/>
              </a:rPr>
              <a:t>Services.</a:t>
            </a:r>
            <a:endParaRPr sz="14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8800" y="1661921"/>
            <a:ext cx="42202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Current</a:t>
            </a:r>
            <a:r>
              <a:rPr spc="-185" dirty="0"/>
              <a:t> </a:t>
            </a:r>
            <a:r>
              <a:rPr spc="-10" dirty="0"/>
              <a:t>Overview</a:t>
            </a:r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57873" y="2553871"/>
            <a:ext cx="2652395" cy="86995"/>
            <a:chOff x="457873" y="2553871"/>
            <a:chExt cx="2652395" cy="86995"/>
          </a:xfrm>
        </p:grpSpPr>
        <p:sp>
          <p:nvSpPr>
            <p:cNvPr id="4" name="object 4"/>
            <p:cNvSpPr/>
            <p:nvPr/>
          </p:nvSpPr>
          <p:spPr>
            <a:xfrm>
              <a:off x="479983" y="2585138"/>
              <a:ext cx="2607945" cy="29845"/>
            </a:xfrm>
            <a:custGeom>
              <a:avLst/>
              <a:gdLst/>
              <a:ahLst/>
              <a:cxnLst/>
              <a:rect l="l" t="t" r="r" b="b"/>
              <a:pathLst>
                <a:path w="2607945" h="29844">
                  <a:moveTo>
                    <a:pt x="432858" y="0"/>
                  </a:moveTo>
                  <a:lnTo>
                    <a:pt x="381781" y="101"/>
                  </a:lnTo>
                  <a:lnTo>
                    <a:pt x="332400" y="589"/>
                  </a:lnTo>
                  <a:lnTo>
                    <a:pt x="143882" y="3679"/>
                  </a:lnTo>
                  <a:lnTo>
                    <a:pt x="97020" y="4054"/>
                  </a:lnTo>
                  <a:lnTo>
                    <a:pt x="49471" y="3998"/>
                  </a:lnTo>
                  <a:lnTo>
                    <a:pt x="838" y="3375"/>
                  </a:lnTo>
                  <a:lnTo>
                    <a:pt x="0" y="9471"/>
                  </a:lnTo>
                  <a:lnTo>
                    <a:pt x="838" y="21663"/>
                  </a:lnTo>
                  <a:lnTo>
                    <a:pt x="33759" y="17301"/>
                  </a:lnTo>
                  <a:lnTo>
                    <a:pt x="71772" y="13556"/>
                  </a:lnTo>
                  <a:lnTo>
                    <a:pt x="114270" y="10457"/>
                  </a:lnTo>
                  <a:lnTo>
                    <a:pt x="160647" y="8034"/>
                  </a:lnTo>
                  <a:lnTo>
                    <a:pt x="210294" y="6319"/>
                  </a:lnTo>
                  <a:lnTo>
                    <a:pt x="262605" y="5340"/>
                  </a:lnTo>
                  <a:lnTo>
                    <a:pt x="316972" y="5129"/>
                  </a:lnTo>
                  <a:lnTo>
                    <a:pt x="372787" y="5715"/>
                  </a:lnTo>
                  <a:lnTo>
                    <a:pt x="429445" y="7129"/>
                  </a:lnTo>
                  <a:lnTo>
                    <a:pt x="486337" y="9401"/>
                  </a:lnTo>
                  <a:lnTo>
                    <a:pt x="542856" y="12560"/>
                  </a:lnTo>
                  <a:lnTo>
                    <a:pt x="598396" y="16637"/>
                  </a:lnTo>
                  <a:lnTo>
                    <a:pt x="652348" y="21663"/>
                  </a:lnTo>
                  <a:lnTo>
                    <a:pt x="709053" y="26339"/>
                  </a:lnTo>
                  <a:lnTo>
                    <a:pt x="764508" y="28718"/>
                  </a:lnTo>
                  <a:lnTo>
                    <a:pt x="818837" y="29235"/>
                  </a:lnTo>
                  <a:lnTo>
                    <a:pt x="872166" y="28323"/>
                  </a:lnTo>
                  <a:lnTo>
                    <a:pt x="924620" y="26417"/>
                  </a:lnTo>
                  <a:lnTo>
                    <a:pt x="1027405" y="21354"/>
                  </a:lnTo>
                  <a:lnTo>
                    <a:pt x="1077986" y="19066"/>
                  </a:lnTo>
                  <a:lnTo>
                    <a:pt x="1128193" y="17520"/>
                  </a:lnTo>
                  <a:lnTo>
                    <a:pt x="1178151" y="17147"/>
                  </a:lnTo>
                  <a:lnTo>
                    <a:pt x="1227986" y="18384"/>
                  </a:lnTo>
                  <a:lnTo>
                    <a:pt x="1321950" y="24650"/>
                  </a:lnTo>
                  <a:lnTo>
                    <a:pt x="1368568" y="26162"/>
                  </a:lnTo>
                  <a:lnTo>
                    <a:pt x="1417289" y="26451"/>
                  </a:lnTo>
                  <a:lnTo>
                    <a:pt x="1467727" y="25773"/>
                  </a:lnTo>
                  <a:lnTo>
                    <a:pt x="1519494" y="24381"/>
                  </a:lnTo>
                  <a:lnTo>
                    <a:pt x="1678904" y="18464"/>
                  </a:lnTo>
                  <a:lnTo>
                    <a:pt x="1732121" y="16758"/>
                  </a:lnTo>
                  <a:lnTo>
                    <a:pt x="1784734" y="15609"/>
                  </a:lnTo>
                  <a:lnTo>
                    <a:pt x="1836355" y="15271"/>
                  </a:lnTo>
                  <a:lnTo>
                    <a:pt x="1886598" y="15998"/>
                  </a:lnTo>
                  <a:lnTo>
                    <a:pt x="1935077" y="18044"/>
                  </a:lnTo>
                  <a:lnTo>
                    <a:pt x="2033876" y="25759"/>
                  </a:lnTo>
                  <a:lnTo>
                    <a:pt x="2086057" y="27828"/>
                  </a:lnTo>
                  <a:lnTo>
                    <a:pt x="2138016" y="28253"/>
                  </a:lnTo>
                  <a:lnTo>
                    <a:pt x="2189819" y="27420"/>
                  </a:lnTo>
                  <a:lnTo>
                    <a:pt x="2241536" y="25714"/>
                  </a:lnTo>
                  <a:lnTo>
                    <a:pt x="2344985" y="21223"/>
                  </a:lnTo>
                  <a:lnTo>
                    <a:pt x="2396853" y="19208"/>
                  </a:lnTo>
                  <a:lnTo>
                    <a:pt x="2448908" y="17859"/>
                  </a:lnTo>
                  <a:lnTo>
                    <a:pt x="2501218" y="17562"/>
                  </a:lnTo>
                  <a:lnTo>
                    <a:pt x="2553852" y="18702"/>
                  </a:lnTo>
                  <a:lnTo>
                    <a:pt x="2606878" y="21663"/>
                  </a:lnTo>
                  <a:lnTo>
                    <a:pt x="2607386" y="16964"/>
                  </a:lnTo>
                  <a:lnTo>
                    <a:pt x="2606243" y="12265"/>
                  </a:lnTo>
                  <a:lnTo>
                    <a:pt x="2606878" y="3375"/>
                  </a:lnTo>
                  <a:lnTo>
                    <a:pt x="2565968" y="6577"/>
                  </a:lnTo>
                  <a:lnTo>
                    <a:pt x="2519108" y="8620"/>
                  </a:lnTo>
                  <a:lnTo>
                    <a:pt x="2467355" y="9671"/>
                  </a:lnTo>
                  <a:lnTo>
                    <a:pt x="2411765" y="9895"/>
                  </a:lnTo>
                  <a:lnTo>
                    <a:pt x="2353393" y="9461"/>
                  </a:lnTo>
                  <a:lnTo>
                    <a:pt x="2293296" y="8533"/>
                  </a:lnTo>
                  <a:lnTo>
                    <a:pt x="2056775" y="3231"/>
                  </a:lnTo>
                  <a:lnTo>
                    <a:pt x="2003892" y="2339"/>
                  </a:lnTo>
                  <a:lnTo>
                    <a:pt x="1955621" y="1955"/>
                  </a:lnTo>
                  <a:lnTo>
                    <a:pt x="1913017" y="2245"/>
                  </a:lnTo>
                  <a:lnTo>
                    <a:pt x="1837271" y="4872"/>
                  </a:lnTo>
                  <a:lnTo>
                    <a:pt x="1798664" y="5420"/>
                  </a:lnTo>
                  <a:lnTo>
                    <a:pt x="1760079" y="5237"/>
                  </a:lnTo>
                  <a:lnTo>
                    <a:pt x="1720280" y="4537"/>
                  </a:lnTo>
                  <a:lnTo>
                    <a:pt x="1581236" y="1507"/>
                  </a:lnTo>
                  <a:lnTo>
                    <a:pt x="1524219" y="909"/>
                  </a:lnTo>
                  <a:lnTo>
                    <a:pt x="1459808" y="876"/>
                  </a:lnTo>
                  <a:lnTo>
                    <a:pt x="1386766" y="1626"/>
                  </a:lnTo>
                  <a:lnTo>
                    <a:pt x="1303858" y="3375"/>
                  </a:lnTo>
                  <a:lnTo>
                    <a:pt x="1175610" y="6541"/>
                  </a:lnTo>
                  <a:lnTo>
                    <a:pt x="1064911" y="8718"/>
                  </a:lnTo>
                  <a:lnTo>
                    <a:pt x="966779" y="9866"/>
                  </a:lnTo>
                  <a:lnTo>
                    <a:pt x="920867" y="10042"/>
                  </a:lnTo>
                  <a:lnTo>
                    <a:pt x="876228" y="9946"/>
                  </a:lnTo>
                  <a:lnTo>
                    <a:pt x="832238" y="9573"/>
                  </a:lnTo>
                  <a:lnTo>
                    <a:pt x="788275" y="8918"/>
                  </a:lnTo>
                  <a:lnTo>
                    <a:pt x="743715" y="7975"/>
                  </a:lnTo>
                  <a:lnTo>
                    <a:pt x="697936" y="6741"/>
                  </a:lnTo>
                  <a:lnTo>
                    <a:pt x="541684" y="1500"/>
                  </a:lnTo>
                  <a:lnTo>
                    <a:pt x="486026" y="420"/>
                  </a:lnTo>
                  <a:lnTo>
                    <a:pt x="432858" y="0"/>
                  </a:lnTo>
                  <a:close/>
                </a:path>
              </a:pathLst>
            </a:custGeom>
            <a:solidFill>
              <a:srgbClr val="F96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80098" y="2576096"/>
              <a:ext cx="2607945" cy="42545"/>
            </a:xfrm>
            <a:custGeom>
              <a:avLst/>
              <a:gdLst/>
              <a:ahLst/>
              <a:cxnLst/>
              <a:rect l="l" t="t" r="r" b="b"/>
              <a:pathLst>
                <a:path w="2607945" h="42544">
                  <a:moveTo>
                    <a:pt x="723" y="12417"/>
                  </a:moveTo>
                  <a:lnTo>
                    <a:pt x="63291" y="12344"/>
                  </a:lnTo>
                  <a:lnTo>
                    <a:pt x="118663" y="12417"/>
                  </a:lnTo>
                  <a:lnTo>
                    <a:pt x="168430" y="12596"/>
                  </a:lnTo>
                  <a:lnTo>
                    <a:pt x="214179" y="12840"/>
                  </a:lnTo>
                  <a:lnTo>
                    <a:pt x="257500" y="13112"/>
                  </a:lnTo>
                  <a:lnTo>
                    <a:pt x="299980" y="13370"/>
                  </a:lnTo>
                  <a:lnTo>
                    <a:pt x="343208" y="13575"/>
                  </a:lnTo>
                  <a:lnTo>
                    <a:pt x="388773" y="13687"/>
                  </a:lnTo>
                  <a:lnTo>
                    <a:pt x="438264" y="13667"/>
                  </a:lnTo>
                  <a:lnTo>
                    <a:pt x="493268" y="13475"/>
                  </a:lnTo>
                  <a:lnTo>
                    <a:pt x="555375" y="13072"/>
                  </a:lnTo>
                  <a:lnTo>
                    <a:pt x="626173" y="12417"/>
                  </a:lnTo>
                  <a:lnTo>
                    <a:pt x="696645" y="11927"/>
                  </a:lnTo>
                  <a:lnTo>
                    <a:pt x="757837" y="11958"/>
                  </a:lnTo>
                  <a:lnTo>
                    <a:pt x="811413" y="12381"/>
                  </a:lnTo>
                  <a:lnTo>
                    <a:pt x="859038" y="13066"/>
                  </a:lnTo>
                  <a:lnTo>
                    <a:pt x="902376" y="13883"/>
                  </a:lnTo>
                  <a:lnTo>
                    <a:pt x="943092" y="14703"/>
                  </a:lnTo>
                  <a:lnTo>
                    <a:pt x="982849" y="15396"/>
                  </a:lnTo>
                  <a:lnTo>
                    <a:pt x="1023312" y="15832"/>
                  </a:lnTo>
                  <a:lnTo>
                    <a:pt x="1066146" y="15882"/>
                  </a:lnTo>
                  <a:lnTo>
                    <a:pt x="1113014" y="15416"/>
                  </a:lnTo>
                  <a:lnTo>
                    <a:pt x="1165581" y="14304"/>
                  </a:lnTo>
                  <a:lnTo>
                    <a:pt x="1225511" y="12417"/>
                  </a:lnTo>
                  <a:lnTo>
                    <a:pt x="1286378" y="10889"/>
                  </a:lnTo>
                  <a:lnTo>
                    <a:pt x="1341361" y="10724"/>
                  </a:lnTo>
                  <a:lnTo>
                    <a:pt x="1391629" y="11596"/>
                  </a:lnTo>
                  <a:lnTo>
                    <a:pt x="1438354" y="13179"/>
                  </a:lnTo>
                  <a:lnTo>
                    <a:pt x="1482704" y="15149"/>
                  </a:lnTo>
                  <a:lnTo>
                    <a:pt x="1525851" y="17180"/>
                  </a:lnTo>
                  <a:lnTo>
                    <a:pt x="1568962" y="18946"/>
                  </a:lnTo>
                  <a:lnTo>
                    <a:pt x="1613209" y="20122"/>
                  </a:lnTo>
                  <a:lnTo>
                    <a:pt x="1659762" y="20382"/>
                  </a:lnTo>
                  <a:lnTo>
                    <a:pt x="1709790" y="19402"/>
                  </a:lnTo>
                  <a:lnTo>
                    <a:pt x="1764463" y="16855"/>
                  </a:lnTo>
                  <a:lnTo>
                    <a:pt x="1824951" y="12417"/>
                  </a:lnTo>
                  <a:lnTo>
                    <a:pt x="1875879" y="8463"/>
                  </a:lnTo>
                  <a:lnTo>
                    <a:pt x="1926654" y="5346"/>
                  </a:lnTo>
                  <a:lnTo>
                    <a:pt x="1977351" y="3005"/>
                  </a:lnTo>
                  <a:lnTo>
                    <a:pt x="2028045" y="1375"/>
                  </a:lnTo>
                  <a:lnTo>
                    <a:pt x="2078810" y="394"/>
                  </a:lnTo>
                  <a:lnTo>
                    <a:pt x="2129721" y="0"/>
                  </a:lnTo>
                  <a:lnTo>
                    <a:pt x="2180852" y="128"/>
                  </a:lnTo>
                  <a:lnTo>
                    <a:pt x="2232277" y="715"/>
                  </a:lnTo>
                  <a:lnTo>
                    <a:pt x="2284072" y="1700"/>
                  </a:lnTo>
                  <a:lnTo>
                    <a:pt x="2336310" y="3019"/>
                  </a:lnTo>
                  <a:lnTo>
                    <a:pt x="2389066" y="4609"/>
                  </a:lnTo>
                  <a:lnTo>
                    <a:pt x="2442415" y="6406"/>
                  </a:lnTo>
                  <a:lnTo>
                    <a:pt x="2496431" y="8349"/>
                  </a:lnTo>
                  <a:lnTo>
                    <a:pt x="2551189" y="10374"/>
                  </a:lnTo>
                  <a:lnTo>
                    <a:pt x="2606763" y="12417"/>
                  </a:lnTo>
                  <a:lnTo>
                    <a:pt x="2606128" y="17243"/>
                  </a:lnTo>
                  <a:lnTo>
                    <a:pt x="2607525" y="24736"/>
                  </a:lnTo>
                  <a:lnTo>
                    <a:pt x="2606763" y="30705"/>
                  </a:lnTo>
                  <a:lnTo>
                    <a:pt x="2535833" y="32680"/>
                  </a:lnTo>
                  <a:lnTo>
                    <a:pt x="2472057" y="33191"/>
                  </a:lnTo>
                  <a:lnTo>
                    <a:pt x="2414444" y="32529"/>
                  </a:lnTo>
                  <a:lnTo>
                    <a:pt x="2361998" y="30983"/>
                  </a:lnTo>
                  <a:lnTo>
                    <a:pt x="2313726" y="28843"/>
                  </a:lnTo>
                  <a:lnTo>
                    <a:pt x="2268635" y="26400"/>
                  </a:lnTo>
                  <a:lnTo>
                    <a:pt x="2225732" y="23942"/>
                  </a:lnTo>
                  <a:lnTo>
                    <a:pt x="2184021" y="21761"/>
                  </a:lnTo>
                  <a:lnTo>
                    <a:pt x="2142511" y="20146"/>
                  </a:lnTo>
                  <a:lnTo>
                    <a:pt x="2100207" y="19386"/>
                  </a:lnTo>
                  <a:lnTo>
                    <a:pt x="2056116" y="19772"/>
                  </a:lnTo>
                  <a:lnTo>
                    <a:pt x="2009244" y="21594"/>
                  </a:lnTo>
                  <a:lnTo>
                    <a:pt x="1958598" y="25142"/>
                  </a:lnTo>
                  <a:lnTo>
                    <a:pt x="1903183" y="30705"/>
                  </a:lnTo>
                  <a:lnTo>
                    <a:pt x="1837412" y="36996"/>
                  </a:lnTo>
                  <a:lnTo>
                    <a:pt x="1775466" y="40618"/>
                  </a:lnTo>
                  <a:lnTo>
                    <a:pt x="1716942" y="42028"/>
                  </a:lnTo>
                  <a:lnTo>
                    <a:pt x="1661437" y="41683"/>
                  </a:lnTo>
                  <a:lnTo>
                    <a:pt x="1608547" y="40043"/>
                  </a:lnTo>
                  <a:lnTo>
                    <a:pt x="1557870" y="37563"/>
                  </a:lnTo>
                  <a:lnTo>
                    <a:pt x="1509003" y="34702"/>
                  </a:lnTo>
                  <a:lnTo>
                    <a:pt x="1461543" y="31919"/>
                  </a:lnTo>
                  <a:lnTo>
                    <a:pt x="1415087" y="29669"/>
                  </a:lnTo>
                  <a:lnTo>
                    <a:pt x="1369231" y="28412"/>
                  </a:lnTo>
                  <a:lnTo>
                    <a:pt x="1323572" y="28605"/>
                  </a:lnTo>
                  <a:lnTo>
                    <a:pt x="1277708" y="30705"/>
                  </a:lnTo>
                  <a:lnTo>
                    <a:pt x="1231241" y="33303"/>
                  </a:lnTo>
                  <a:lnTo>
                    <a:pt x="1184058" y="34806"/>
                  </a:lnTo>
                  <a:lnTo>
                    <a:pt x="1136183" y="35402"/>
                  </a:lnTo>
                  <a:lnTo>
                    <a:pt x="1087642" y="35277"/>
                  </a:lnTo>
                  <a:lnTo>
                    <a:pt x="1038459" y="34618"/>
                  </a:lnTo>
                  <a:lnTo>
                    <a:pt x="988660" y="33610"/>
                  </a:lnTo>
                  <a:lnTo>
                    <a:pt x="938268" y="32441"/>
                  </a:lnTo>
                  <a:lnTo>
                    <a:pt x="887309" y="31298"/>
                  </a:lnTo>
                  <a:lnTo>
                    <a:pt x="835807" y="30366"/>
                  </a:lnTo>
                  <a:lnTo>
                    <a:pt x="783787" y="29832"/>
                  </a:lnTo>
                  <a:lnTo>
                    <a:pt x="731275" y="29883"/>
                  </a:lnTo>
                  <a:lnTo>
                    <a:pt x="678294" y="30705"/>
                  </a:lnTo>
                  <a:lnTo>
                    <a:pt x="628099" y="31991"/>
                  </a:lnTo>
                  <a:lnTo>
                    <a:pt x="576045" y="33437"/>
                  </a:lnTo>
                  <a:lnTo>
                    <a:pt x="522552" y="34940"/>
                  </a:lnTo>
                  <a:lnTo>
                    <a:pt x="468039" y="36399"/>
                  </a:lnTo>
                  <a:lnTo>
                    <a:pt x="412925" y="37711"/>
                  </a:lnTo>
                  <a:lnTo>
                    <a:pt x="357630" y="38775"/>
                  </a:lnTo>
                  <a:lnTo>
                    <a:pt x="302573" y="39489"/>
                  </a:lnTo>
                  <a:lnTo>
                    <a:pt x="248174" y="39751"/>
                  </a:lnTo>
                  <a:lnTo>
                    <a:pt x="194852" y="39458"/>
                  </a:lnTo>
                  <a:lnTo>
                    <a:pt x="143026" y="38509"/>
                  </a:lnTo>
                  <a:lnTo>
                    <a:pt x="93117" y="36802"/>
                  </a:lnTo>
                  <a:lnTo>
                    <a:pt x="45543" y="34234"/>
                  </a:lnTo>
                  <a:lnTo>
                    <a:pt x="723" y="30705"/>
                  </a:lnTo>
                  <a:lnTo>
                    <a:pt x="1562" y="25244"/>
                  </a:lnTo>
                  <a:lnTo>
                    <a:pt x="0" y="16354"/>
                  </a:lnTo>
                  <a:lnTo>
                    <a:pt x="723" y="12417"/>
                  </a:lnTo>
                  <a:close/>
                </a:path>
              </a:pathLst>
            </a:custGeom>
            <a:ln w="44449">
              <a:solidFill>
                <a:srgbClr val="F962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73100" y="3336696"/>
            <a:ext cx="4368800" cy="2023745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325"/>
              </a:spcBef>
              <a:buFont typeface="Arial"/>
              <a:buChar char="•"/>
              <a:tabLst>
                <a:tab pos="240665" algn="l"/>
              </a:tabLst>
            </a:pPr>
            <a:r>
              <a:rPr sz="1900" b="1" u="sng" dirty="0">
                <a:solidFill>
                  <a:srgbClr val="121F33"/>
                </a:solidFill>
                <a:uFill>
                  <a:solidFill>
                    <a:srgbClr val="121F33"/>
                  </a:solidFill>
                </a:uFill>
                <a:latin typeface="Georgia"/>
                <a:cs typeface="Georgia"/>
              </a:rPr>
              <a:t>7</a:t>
            </a:r>
            <a:r>
              <a:rPr sz="1900" b="1" u="none" spc="5" dirty="0">
                <a:solidFill>
                  <a:srgbClr val="121F33"/>
                </a:solidFill>
                <a:latin typeface="Georgia"/>
                <a:cs typeface="Georgia"/>
              </a:rPr>
              <a:t> </a:t>
            </a:r>
            <a:r>
              <a:rPr sz="1900" u="none" spc="-10" dirty="0">
                <a:solidFill>
                  <a:srgbClr val="121F33"/>
                </a:solidFill>
                <a:latin typeface="Georgia"/>
                <a:cs typeface="Georgia"/>
              </a:rPr>
              <a:t>Programs</a:t>
            </a:r>
            <a:endParaRPr sz="1900">
              <a:latin typeface="Georgia"/>
              <a:cs typeface="Georgia"/>
            </a:endParaRPr>
          </a:p>
          <a:p>
            <a:pPr marL="641985" marR="5080" lvl="1" indent="-228600">
              <a:lnSpc>
                <a:spcPts val="2050"/>
              </a:lnSpc>
              <a:spcBef>
                <a:spcPts val="490"/>
              </a:spcBef>
              <a:buFont typeface="Arial"/>
              <a:buChar char="•"/>
              <a:tabLst>
                <a:tab pos="641985" algn="l"/>
              </a:tabLst>
            </a:pPr>
            <a:r>
              <a:rPr sz="1900" dirty="0">
                <a:solidFill>
                  <a:srgbClr val="121F33"/>
                </a:solidFill>
                <a:latin typeface="Georgia"/>
                <a:cs typeface="Georgia"/>
              </a:rPr>
              <a:t>Yearly</a:t>
            </a:r>
            <a:r>
              <a:rPr sz="1900" spc="-45" dirty="0">
                <a:solidFill>
                  <a:srgbClr val="121F33"/>
                </a:solidFill>
                <a:latin typeface="Georgia"/>
                <a:cs typeface="Georgia"/>
              </a:rPr>
              <a:t> </a:t>
            </a:r>
            <a:r>
              <a:rPr sz="1900" dirty="0">
                <a:solidFill>
                  <a:srgbClr val="121F33"/>
                </a:solidFill>
                <a:latin typeface="Georgia"/>
                <a:cs typeface="Georgia"/>
              </a:rPr>
              <a:t>employee</a:t>
            </a:r>
            <a:r>
              <a:rPr sz="1900" spc="-35" dirty="0">
                <a:solidFill>
                  <a:srgbClr val="121F33"/>
                </a:solidFill>
                <a:latin typeface="Georgia"/>
                <a:cs typeface="Georgia"/>
              </a:rPr>
              <a:t> </a:t>
            </a:r>
            <a:r>
              <a:rPr sz="1900" dirty="0">
                <a:solidFill>
                  <a:srgbClr val="121F33"/>
                </a:solidFill>
                <a:latin typeface="Georgia"/>
                <a:cs typeface="Georgia"/>
              </a:rPr>
              <a:t>headcount</a:t>
            </a:r>
            <a:r>
              <a:rPr sz="1900" spc="-50" dirty="0">
                <a:solidFill>
                  <a:srgbClr val="121F33"/>
                </a:solidFill>
                <a:latin typeface="Georgia"/>
                <a:cs typeface="Georgia"/>
              </a:rPr>
              <a:t> </a:t>
            </a:r>
            <a:r>
              <a:rPr sz="1900" dirty="0">
                <a:solidFill>
                  <a:srgbClr val="121F33"/>
                </a:solidFill>
                <a:latin typeface="Georgia"/>
                <a:cs typeface="Georgia"/>
              </a:rPr>
              <a:t>of</a:t>
            </a:r>
            <a:r>
              <a:rPr sz="1900" spc="-45" dirty="0">
                <a:solidFill>
                  <a:srgbClr val="121F33"/>
                </a:solidFill>
                <a:latin typeface="Georgia"/>
                <a:cs typeface="Georgia"/>
              </a:rPr>
              <a:t> </a:t>
            </a:r>
            <a:r>
              <a:rPr sz="1900" spc="-20" dirty="0">
                <a:solidFill>
                  <a:srgbClr val="121F33"/>
                </a:solidFill>
                <a:latin typeface="Georgia"/>
                <a:cs typeface="Georgia"/>
              </a:rPr>
              <a:t>over </a:t>
            </a:r>
            <a:r>
              <a:rPr sz="1900" dirty="0">
                <a:solidFill>
                  <a:srgbClr val="121F33"/>
                </a:solidFill>
                <a:latin typeface="Georgia"/>
                <a:cs typeface="Georgia"/>
              </a:rPr>
              <a:t>100</a:t>
            </a:r>
            <a:r>
              <a:rPr sz="1900" spc="-5" dirty="0">
                <a:solidFill>
                  <a:srgbClr val="121F33"/>
                </a:solidFill>
                <a:latin typeface="Georgia"/>
                <a:cs typeface="Georgia"/>
              </a:rPr>
              <a:t> </a:t>
            </a:r>
            <a:r>
              <a:rPr sz="1900" spc="-10" dirty="0">
                <a:solidFill>
                  <a:srgbClr val="121F33"/>
                </a:solidFill>
                <a:latin typeface="Georgia"/>
                <a:cs typeface="Georgia"/>
              </a:rPr>
              <a:t>positions</a:t>
            </a:r>
            <a:endParaRPr sz="1900">
              <a:latin typeface="Georgia"/>
              <a:cs typeface="Georgia"/>
            </a:endParaRPr>
          </a:p>
          <a:p>
            <a:pPr marL="241300" marR="384175" indent="-228600">
              <a:lnSpc>
                <a:spcPts val="2050"/>
              </a:lnSpc>
              <a:spcBef>
                <a:spcPts val="464"/>
              </a:spcBef>
              <a:buFont typeface="Arial"/>
              <a:buChar char="•"/>
              <a:tabLst>
                <a:tab pos="241300" algn="l"/>
              </a:tabLst>
            </a:pPr>
            <a:r>
              <a:rPr sz="1900" dirty="0">
                <a:solidFill>
                  <a:srgbClr val="121F33"/>
                </a:solidFill>
                <a:latin typeface="Georgia"/>
                <a:cs typeface="Georgia"/>
              </a:rPr>
              <a:t>Staff</a:t>
            </a:r>
            <a:r>
              <a:rPr sz="1900" spc="-35" dirty="0">
                <a:solidFill>
                  <a:srgbClr val="121F33"/>
                </a:solidFill>
                <a:latin typeface="Georgia"/>
                <a:cs typeface="Georgia"/>
              </a:rPr>
              <a:t> </a:t>
            </a:r>
            <a:r>
              <a:rPr sz="1900" dirty="0">
                <a:solidFill>
                  <a:srgbClr val="121F33"/>
                </a:solidFill>
                <a:latin typeface="Georgia"/>
                <a:cs typeface="Georgia"/>
              </a:rPr>
              <a:t>are</a:t>
            </a:r>
            <a:r>
              <a:rPr sz="1900" spc="-35" dirty="0">
                <a:solidFill>
                  <a:srgbClr val="121F33"/>
                </a:solidFill>
                <a:latin typeface="Georgia"/>
                <a:cs typeface="Georgia"/>
              </a:rPr>
              <a:t> </a:t>
            </a:r>
            <a:r>
              <a:rPr sz="1900" dirty="0">
                <a:solidFill>
                  <a:srgbClr val="121F33"/>
                </a:solidFill>
                <a:latin typeface="Georgia"/>
                <a:cs typeface="Georgia"/>
              </a:rPr>
              <a:t>both</a:t>
            </a:r>
            <a:r>
              <a:rPr sz="1900" spc="-35" dirty="0">
                <a:solidFill>
                  <a:srgbClr val="121F33"/>
                </a:solidFill>
                <a:latin typeface="Georgia"/>
                <a:cs typeface="Georgia"/>
              </a:rPr>
              <a:t> </a:t>
            </a:r>
            <a:r>
              <a:rPr sz="1900" dirty="0">
                <a:solidFill>
                  <a:srgbClr val="121F33"/>
                </a:solidFill>
                <a:latin typeface="Georgia"/>
                <a:cs typeface="Georgia"/>
              </a:rPr>
              <a:t>located</a:t>
            </a:r>
            <a:r>
              <a:rPr sz="1900" spc="-35" dirty="0">
                <a:solidFill>
                  <a:srgbClr val="121F33"/>
                </a:solidFill>
                <a:latin typeface="Georgia"/>
                <a:cs typeface="Georgia"/>
              </a:rPr>
              <a:t> </a:t>
            </a:r>
            <a:r>
              <a:rPr sz="1900" dirty="0">
                <a:solidFill>
                  <a:srgbClr val="121F33"/>
                </a:solidFill>
                <a:latin typeface="Georgia"/>
                <a:cs typeface="Georgia"/>
              </a:rPr>
              <a:t>and</a:t>
            </a:r>
            <a:r>
              <a:rPr sz="1900" spc="-25" dirty="0">
                <a:solidFill>
                  <a:srgbClr val="121F33"/>
                </a:solidFill>
                <a:latin typeface="Georgia"/>
                <a:cs typeface="Georgia"/>
              </a:rPr>
              <a:t> </a:t>
            </a:r>
            <a:r>
              <a:rPr sz="1900" dirty="0">
                <a:solidFill>
                  <a:srgbClr val="121F33"/>
                </a:solidFill>
                <a:latin typeface="Georgia"/>
                <a:cs typeface="Georgia"/>
              </a:rPr>
              <a:t>serve</a:t>
            </a:r>
            <a:r>
              <a:rPr sz="1900" spc="-35" dirty="0">
                <a:solidFill>
                  <a:srgbClr val="121F33"/>
                </a:solidFill>
                <a:latin typeface="Georgia"/>
                <a:cs typeface="Georgia"/>
              </a:rPr>
              <a:t> </a:t>
            </a:r>
            <a:r>
              <a:rPr sz="1900" spc="-25" dirty="0">
                <a:solidFill>
                  <a:srgbClr val="121F33"/>
                </a:solidFill>
                <a:latin typeface="Georgia"/>
                <a:cs typeface="Georgia"/>
              </a:rPr>
              <a:t>the </a:t>
            </a:r>
            <a:r>
              <a:rPr sz="1900" dirty="0">
                <a:solidFill>
                  <a:srgbClr val="121F33"/>
                </a:solidFill>
                <a:latin typeface="Georgia"/>
                <a:cs typeface="Georgia"/>
              </a:rPr>
              <a:t>professional</a:t>
            </a:r>
            <a:r>
              <a:rPr sz="1900" spc="-50" dirty="0">
                <a:solidFill>
                  <a:srgbClr val="121F33"/>
                </a:solidFill>
                <a:latin typeface="Georgia"/>
                <a:cs typeface="Georgia"/>
              </a:rPr>
              <a:t> </a:t>
            </a:r>
            <a:r>
              <a:rPr sz="1900" dirty="0">
                <a:solidFill>
                  <a:srgbClr val="121F33"/>
                </a:solidFill>
                <a:latin typeface="Georgia"/>
                <a:cs typeface="Georgia"/>
              </a:rPr>
              <a:t>development</a:t>
            </a:r>
            <a:r>
              <a:rPr sz="1900" spc="-75" dirty="0">
                <a:solidFill>
                  <a:srgbClr val="121F33"/>
                </a:solidFill>
                <a:latin typeface="Georgia"/>
                <a:cs typeface="Georgia"/>
              </a:rPr>
              <a:t> </a:t>
            </a:r>
            <a:r>
              <a:rPr sz="1900" dirty="0">
                <a:solidFill>
                  <a:srgbClr val="121F33"/>
                </a:solidFill>
                <a:latin typeface="Georgia"/>
                <a:cs typeface="Georgia"/>
              </a:rPr>
              <a:t>of</a:t>
            </a:r>
            <a:r>
              <a:rPr sz="1900" spc="-90" dirty="0">
                <a:solidFill>
                  <a:srgbClr val="121F33"/>
                </a:solidFill>
                <a:latin typeface="Georgia"/>
                <a:cs typeface="Georgia"/>
              </a:rPr>
              <a:t> </a:t>
            </a:r>
            <a:r>
              <a:rPr sz="1900" spc="-10" dirty="0">
                <a:solidFill>
                  <a:srgbClr val="121F33"/>
                </a:solidFill>
                <a:latin typeface="Georgia"/>
                <a:cs typeface="Georgia"/>
              </a:rPr>
              <a:t>child </a:t>
            </a:r>
            <a:r>
              <a:rPr sz="1900" dirty="0">
                <a:solidFill>
                  <a:srgbClr val="121F33"/>
                </a:solidFill>
                <a:latin typeface="Georgia"/>
                <a:cs typeface="Georgia"/>
              </a:rPr>
              <a:t>welfare</a:t>
            </a:r>
            <a:r>
              <a:rPr sz="1900" spc="-25" dirty="0">
                <a:solidFill>
                  <a:srgbClr val="121F33"/>
                </a:solidFill>
                <a:latin typeface="Georgia"/>
                <a:cs typeface="Georgia"/>
              </a:rPr>
              <a:t> </a:t>
            </a:r>
            <a:r>
              <a:rPr sz="1900" dirty="0">
                <a:solidFill>
                  <a:srgbClr val="121F33"/>
                </a:solidFill>
                <a:latin typeface="Georgia"/>
                <a:cs typeface="Georgia"/>
              </a:rPr>
              <a:t>staff</a:t>
            </a:r>
            <a:r>
              <a:rPr sz="1900" spc="-30" dirty="0">
                <a:solidFill>
                  <a:srgbClr val="121F33"/>
                </a:solidFill>
                <a:latin typeface="Georgia"/>
                <a:cs typeface="Georgia"/>
              </a:rPr>
              <a:t> </a:t>
            </a:r>
            <a:r>
              <a:rPr sz="1900" dirty="0">
                <a:solidFill>
                  <a:srgbClr val="121F33"/>
                </a:solidFill>
                <a:latin typeface="Georgia"/>
                <a:cs typeface="Georgia"/>
              </a:rPr>
              <a:t>and</a:t>
            </a:r>
            <a:r>
              <a:rPr sz="1900" spc="-20" dirty="0">
                <a:solidFill>
                  <a:srgbClr val="121F33"/>
                </a:solidFill>
                <a:latin typeface="Georgia"/>
                <a:cs typeface="Georgia"/>
              </a:rPr>
              <a:t> </a:t>
            </a:r>
            <a:r>
              <a:rPr sz="1900" dirty="0">
                <a:solidFill>
                  <a:srgbClr val="121F33"/>
                </a:solidFill>
                <a:latin typeface="Georgia"/>
                <a:cs typeface="Georgia"/>
              </a:rPr>
              <a:t>of</a:t>
            </a:r>
            <a:r>
              <a:rPr sz="1900" spc="-25" dirty="0">
                <a:solidFill>
                  <a:srgbClr val="121F33"/>
                </a:solidFill>
                <a:latin typeface="Georgia"/>
                <a:cs typeface="Georgia"/>
              </a:rPr>
              <a:t> </a:t>
            </a:r>
            <a:r>
              <a:rPr sz="1900" spc="-10" dirty="0">
                <a:solidFill>
                  <a:srgbClr val="121F33"/>
                </a:solidFill>
                <a:latin typeface="Georgia"/>
                <a:cs typeface="Georgia"/>
              </a:rPr>
              <a:t>caregivers statewide.</a:t>
            </a:r>
            <a:endParaRPr sz="1900">
              <a:latin typeface="Georgia"/>
              <a:cs typeface="Georgia"/>
            </a:endParaRPr>
          </a:p>
        </p:txBody>
      </p:sp>
      <p:pic>
        <p:nvPic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25440" y="76327"/>
            <a:ext cx="3717036" cy="685787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3027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Programs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9740" y="1473453"/>
            <a:ext cx="7837170" cy="41230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</a:tabLst>
            </a:pPr>
            <a:r>
              <a:rPr sz="2400" dirty="0">
                <a:solidFill>
                  <a:srgbClr val="12294A"/>
                </a:solidFill>
                <a:latin typeface="Calibri"/>
                <a:cs typeface="Calibri"/>
              </a:rPr>
              <a:t>Learning</a:t>
            </a:r>
            <a:r>
              <a:rPr sz="2400" spc="-40" dirty="0">
                <a:solidFill>
                  <a:srgbClr val="12294A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2294A"/>
                </a:solidFill>
                <a:latin typeface="Calibri"/>
                <a:cs typeface="Calibri"/>
              </a:rPr>
              <a:t>and</a:t>
            </a:r>
            <a:r>
              <a:rPr sz="2400" spc="-40" dirty="0">
                <a:solidFill>
                  <a:srgbClr val="12294A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12294A"/>
                </a:solidFill>
                <a:latin typeface="Calibri"/>
                <a:cs typeface="Calibri"/>
              </a:rPr>
              <a:t>Development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2020"/>
              </a:spcBef>
              <a:buFont typeface="Arial"/>
              <a:buChar char="•"/>
              <a:tabLst>
                <a:tab pos="354965" algn="l"/>
              </a:tabLst>
            </a:pPr>
            <a:r>
              <a:rPr sz="2400" spc="-10" dirty="0">
                <a:solidFill>
                  <a:srgbClr val="12294A"/>
                </a:solidFill>
                <a:latin typeface="Calibri"/>
                <a:cs typeface="Calibri"/>
              </a:rPr>
              <a:t>Registration</a:t>
            </a:r>
            <a:r>
              <a:rPr sz="2400" spc="-90" dirty="0">
                <a:solidFill>
                  <a:srgbClr val="12294A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2294A"/>
                </a:solidFill>
                <a:latin typeface="Calibri"/>
                <a:cs typeface="Calibri"/>
              </a:rPr>
              <a:t>and</a:t>
            </a:r>
            <a:r>
              <a:rPr sz="2400" spc="-55" dirty="0">
                <a:solidFill>
                  <a:srgbClr val="12294A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12294A"/>
                </a:solidFill>
                <a:latin typeface="Calibri"/>
                <a:cs typeface="Calibri"/>
              </a:rPr>
              <a:t>Logistics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2014"/>
              </a:spcBef>
              <a:buFont typeface="Arial"/>
              <a:buChar char="•"/>
              <a:tabLst>
                <a:tab pos="354965" algn="l"/>
              </a:tabLst>
            </a:pPr>
            <a:r>
              <a:rPr sz="2400" spc="-20" dirty="0">
                <a:solidFill>
                  <a:srgbClr val="12294A"/>
                </a:solidFill>
                <a:latin typeface="Calibri"/>
                <a:cs typeface="Calibri"/>
              </a:rPr>
              <a:t>Pre-</a:t>
            </a:r>
            <a:r>
              <a:rPr sz="2400" dirty="0">
                <a:solidFill>
                  <a:srgbClr val="12294A"/>
                </a:solidFill>
                <a:latin typeface="Calibri"/>
                <a:cs typeface="Calibri"/>
              </a:rPr>
              <a:t>Service</a:t>
            </a:r>
            <a:r>
              <a:rPr sz="2400" spc="-55" dirty="0">
                <a:solidFill>
                  <a:srgbClr val="12294A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2294A"/>
                </a:solidFill>
                <a:latin typeface="Calibri"/>
                <a:cs typeface="Calibri"/>
              </a:rPr>
              <a:t>and</a:t>
            </a:r>
            <a:r>
              <a:rPr sz="2400" spc="-45" dirty="0">
                <a:solidFill>
                  <a:srgbClr val="12294A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12294A"/>
                </a:solidFill>
                <a:latin typeface="Calibri"/>
                <a:cs typeface="Calibri"/>
              </a:rPr>
              <a:t>In-</a:t>
            </a:r>
            <a:r>
              <a:rPr sz="2400" dirty="0">
                <a:solidFill>
                  <a:srgbClr val="12294A"/>
                </a:solidFill>
                <a:latin typeface="Calibri"/>
                <a:cs typeface="Calibri"/>
              </a:rPr>
              <a:t>Service</a:t>
            </a:r>
            <a:r>
              <a:rPr sz="2400" spc="-55" dirty="0">
                <a:solidFill>
                  <a:srgbClr val="12294A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12294A"/>
                </a:solidFill>
                <a:latin typeface="Calibri"/>
                <a:cs typeface="Calibri"/>
              </a:rPr>
              <a:t>Training</a:t>
            </a:r>
            <a:r>
              <a:rPr sz="2400" spc="-45" dirty="0">
                <a:solidFill>
                  <a:srgbClr val="12294A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2294A"/>
                </a:solidFill>
                <a:latin typeface="Calibri"/>
                <a:cs typeface="Calibri"/>
              </a:rPr>
              <a:t>(Child</a:t>
            </a:r>
            <a:r>
              <a:rPr sz="2000" spc="-35" dirty="0">
                <a:solidFill>
                  <a:srgbClr val="12294A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12294A"/>
                </a:solidFill>
                <a:latin typeface="Calibri"/>
                <a:cs typeface="Calibri"/>
              </a:rPr>
              <a:t>Welfare</a:t>
            </a:r>
            <a:r>
              <a:rPr sz="2000" spc="-35" dirty="0">
                <a:solidFill>
                  <a:srgbClr val="12294A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2294A"/>
                </a:solidFill>
                <a:latin typeface="Calibri"/>
                <a:cs typeface="Calibri"/>
              </a:rPr>
              <a:t>Employees)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2014"/>
              </a:spcBef>
              <a:buFont typeface="Arial"/>
              <a:buChar char="•"/>
              <a:tabLst>
                <a:tab pos="354965" algn="l"/>
              </a:tabLst>
            </a:pPr>
            <a:r>
              <a:rPr sz="2400" dirty="0">
                <a:solidFill>
                  <a:srgbClr val="12294A"/>
                </a:solidFill>
                <a:latin typeface="Calibri"/>
                <a:cs typeface="Calibri"/>
              </a:rPr>
              <a:t>Chicago</a:t>
            </a:r>
            <a:r>
              <a:rPr sz="2400" spc="-90" dirty="0">
                <a:solidFill>
                  <a:srgbClr val="12294A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2294A"/>
                </a:solidFill>
                <a:latin typeface="Calibri"/>
                <a:cs typeface="Calibri"/>
              </a:rPr>
              <a:t>Child</a:t>
            </a:r>
            <a:r>
              <a:rPr sz="2400" spc="-60" dirty="0">
                <a:solidFill>
                  <a:srgbClr val="12294A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2294A"/>
                </a:solidFill>
                <a:latin typeface="Calibri"/>
                <a:cs typeface="Calibri"/>
              </a:rPr>
              <a:t>Protection</a:t>
            </a:r>
            <a:r>
              <a:rPr sz="2400" spc="-75" dirty="0">
                <a:solidFill>
                  <a:srgbClr val="12294A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12294A"/>
                </a:solidFill>
                <a:latin typeface="Calibri"/>
                <a:cs typeface="Calibri"/>
              </a:rPr>
              <a:t>Training</a:t>
            </a:r>
            <a:r>
              <a:rPr sz="2400" spc="-55" dirty="0">
                <a:solidFill>
                  <a:srgbClr val="12294A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12294A"/>
                </a:solidFill>
                <a:latin typeface="Calibri"/>
                <a:cs typeface="Calibri"/>
              </a:rPr>
              <a:t>Academy</a:t>
            </a:r>
            <a:r>
              <a:rPr sz="2400" spc="-120" dirty="0">
                <a:solidFill>
                  <a:srgbClr val="12294A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2294A"/>
                </a:solidFill>
                <a:latin typeface="Calibri"/>
                <a:cs typeface="Calibri"/>
              </a:rPr>
              <a:t>(Simulation</a:t>
            </a:r>
            <a:r>
              <a:rPr sz="2000" spc="-35" dirty="0">
                <a:solidFill>
                  <a:srgbClr val="12294A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2294A"/>
                </a:solidFill>
                <a:latin typeface="Calibri"/>
                <a:cs typeface="Calibri"/>
              </a:rPr>
              <a:t>Training)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2020"/>
              </a:spcBef>
              <a:buFont typeface="Arial"/>
              <a:buChar char="•"/>
              <a:tabLst>
                <a:tab pos="354965" algn="l"/>
              </a:tabLst>
            </a:pPr>
            <a:r>
              <a:rPr sz="2400" dirty="0">
                <a:solidFill>
                  <a:srgbClr val="12294A"/>
                </a:solidFill>
                <a:latin typeface="Calibri"/>
                <a:cs typeface="Calibri"/>
              </a:rPr>
              <a:t>Field</a:t>
            </a:r>
            <a:r>
              <a:rPr sz="2400" spc="-30" dirty="0">
                <a:solidFill>
                  <a:srgbClr val="12294A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12294A"/>
                </a:solidFill>
                <a:latin typeface="Calibri"/>
                <a:cs typeface="Calibri"/>
              </a:rPr>
              <a:t>Implementation</a:t>
            </a:r>
            <a:r>
              <a:rPr sz="2400" spc="-40" dirty="0">
                <a:solidFill>
                  <a:srgbClr val="12294A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2294A"/>
                </a:solidFill>
                <a:latin typeface="Calibri"/>
                <a:cs typeface="Calibri"/>
              </a:rPr>
              <a:t>Support</a:t>
            </a:r>
            <a:r>
              <a:rPr sz="2400" spc="-20" dirty="0">
                <a:solidFill>
                  <a:srgbClr val="12294A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12294A"/>
                </a:solidFill>
                <a:latin typeface="Calibri"/>
                <a:cs typeface="Calibri"/>
              </a:rPr>
              <a:t>Program</a:t>
            </a:r>
            <a:r>
              <a:rPr sz="2400" spc="-70" dirty="0">
                <a:solidFill>
                  <a:srgbClr val="12294A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2294A"/>
                </a:solidFill>
                <a:latin typeface="Calibri"/>
                <a:cs typeface="Calibri"/>
              </a:rPr>
              <a:t>(FISP)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2014"/>
              </a:spcBef>
              <a:buFont typeface="Arial"/>
              <a:buChar char="•"/>
              <a:tabLst>
                <a:tab pos="354965" algn="l"/>
              </a:tabLst>
            </a:pPr>
            <a:r>
              <a:rPr sz="2400" dirty="0">
                <a:solidFill>
                  <a:srgbClr val="12294A"/>
                </a:solidFill>
                <a:latin typeface="Calibri"/>
                <a:cs typeface="Calibri"/>
              </a:rPr>
              <a:t>Academic</a:t>
            </a:r>
            <a:r>
              <a:rPr sz="2400" spc="-70" dirty="0">
                <a:solidFill>
                  <a:srgbClr val="12294A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12294A"/>
                </a:solidFill>
                <a:latin typeface="Calibri"/>
                <a:cs typeface="Calibri"/>
              </a:rPr>
              <a:t>Partnerships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2020"/>
              </a:spcBef>
              <a:buFont typeface="Arial"/>
              <a:buChar char="•"/>
              <a:tabLst>
                <a:tab pos="354965" algn="l"/>
              </a:tabLst>
            </a:pPr>
            <a:r>
              <a:rPr sz="2400" dirty="0">
                <a:solidFill>
                  <a:srgbClr val="12294A"/>
                </a:solidFill>
                <a:latin typeface="Calibri"/>
                <a:cs typeface="Calibri"/>
              </a:rPr>
              <a:t>PRIDE</a:t>
            </a:r>
            <a:r>
              <a:rPr sz="2400" spc="-45" dirty="0">
                <a:solidFill>
                  <a:srgbClr val="12294A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2294A"/>
                </a:solidFill>
                <a:latin typeface="Calibri"/>
                <a:cs typeface="Calibri"/>
              </a:rPr>
              <a:t>(Caregiver</a:t>
            </a:r>
            <a:r>
              <a:rPr sz="2000" spc="-25" dirty="0">
                <a:solidFill>
                  <a:srgbClr val="12294A"/>
                </a:solidFill>
                <a:latin typeface="Calibri"/>
                <a:cs typeface="Calibri"/>
              </a:rPr>
              <a:t> Pre-</a:t>
            </a:r>
            <a:r>
              <a:rPr sz="2000" dirty="0">
                <a:solidFill>
                  <a:srgbClr val="12294A"/>
                </a:solidFill>
                <a:latin typeface="Calibri"/>
                <a:cs typeface="Calibri"/>
              </a:rPr>
              <a:t>Service</a:t>
            </a:r>
            <a:r>
              <a:rPr sz="2000" spc="-15" dirty="0">
                <a:solidFill>
                  <a:srgbClr val="12294A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2294A"/>
                </a:solidFill>
                <a:latin typeface="Calibri"/>
                <a:cs typeface="Calibri"/>
              </a:rPr>
              <a:t>and</a:t>
            </a:r>
            <a:r>
              <a:rPr sz="2000" spc="-35" dirty="0">
                <a:solidFill>
                  <a:srgbClr val="12294A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2294A"/>
                </a:solidFill>
                <a:latin typeface="Calibri"/>
                <a:cs typeface="Calibri"/>
              </a:rPr>
              <a:t>In-</a:t>
            </a:r>
            <a:r>
              <a:rPr sz="2000" dirty="0">
                <a:solidFill>
                  <a:srgbClr val="12294A"/>
                </a:solidFill>
                <a:latin typeface="Calibri"/>
                <a:cs typeface="Calibri"/>
              </a:rPr>
              <a:t>Service</a:t>
            </a:r>
            <a:r>
              <a:rPr sz="2000" spc="-35" dirty="0">
                <a:solidFill>
                  <a:srgbClr val="12294A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2294A"/>
                </a:solidFill>
                <a:latin typeface="Calibri"/>
                <a:cs typeface="Calibri"/>
              </a:rPr>
              <a:t>Training)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625">
              <a:lnSpc>
                <a:spcPct val="100000"/>
              </a:lnSpc>
              <a:spcBef>
                <a:spcPts val="100"/>
              </a:spcBef>
            </a:pPr>
            <a:r>
              <a:rPr dirty="0"/>
              <a:t>Leadership</a:t>
            </a:r>
            <a:r>
              <a:rPr spc="-150" dirty="0"/>
              <a:t> </a:t>
            </a:r>
            <a:r>
              <a:rPr spc="-20" dirty="0"/>
              <a:t>Team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9740" y="1572005"/>
            <a:ext cx="4992370" cy="3564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</a:tabLst>
            </a:pPr>
            <a:r>
              <a:rPr sz="1800" dirty="0">
                <a:solidFill>
                  <a:srgbClr val="12294A"/>
                </a:solidFill>
                <a:latin typeface="Calibri"/>
                <a:cs typeface="Calibri"/>
              </a:rPr>
              <a:t>Victor</a:t>
            </a:r>
            <a:r>
              <a:rPr sz="1800" spc="-35" dirty="0">
                <a:solidFill>
                  <a:srgbClr val="12294A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12294A"/>
                </a:solidFill>
                <a:latin typeface="Calibri"/>
                <a:cs typeface="Calibri"/>
              </a:rPr>
              <a:t>Lasko,</a:t>
            </a:r>
            <a:r>
              <a:rPr sz="1800" spc="-35" dirty="0">
                <a:solidFill>
                  <a:srgbClr val="12294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2294A"/>
                </a:solidFill>
                <a:latin typeface="Calibri"/>
                <a:cs typeface="Calibri"/>
              </a:rPr>
              <a:t>Senior</a:t>
            </a:r>
            <a:r>
              <a:rPr sz="1200" spc="-30" dirty="0">
                <a:solidFill>
                  <a:srgbClr val="12294A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2294A"/>
                </a:solidFill>
                <a:latin typeface="Calibri"/>
                <a:cs typeface="Calibri"/>
              </a:rPr>
              <a:t>Statewide</a:t>
            </a:r>
            <a:r>
              <a:rPr sz="1200" spc="-55" dirty="0">
                <a:solidFill>
                  <a:srgbClr val="12294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2294A"/>
                </a:solidFill>
                <a:latin typeface="Calibri"/>
                <a:cs typeface="Calibri"/>
              </a:rPr>
              <a:t>Director</a:t>
            </a:r>
            <a:r>
              <a:rPr sz="1200" spc="-40" dirty="0">
                <a:solidFill>
                  <a:srgbClr val="12294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2294A"/>
                </a:solidFill>
                <a:latin typeface="Calibri"/>
                <a:cs typeface="Calibri"/>
              </a:rPr>
              <a:t>of</a:t>
            </a:r>
            <a:r>
              <a:rPr sz="1200" spc="-25" dirty="0">
                <a:solidFill>
                  <a:srgbClr val="12294A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2294A"/>
                </a:solidFill>
                <a:latin typeface="Calibri"/>
                <a:cs typeface="Calibri"/>
              </a:rPr>
              <a:t>Workforce</a:t>
            </a:r>
            <a:r>
              <a:rPr sz="1200" spc="-30" dirty="0">
                <a:solidFill>
                  <a:srgbClr val="12294A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2294A"/>
                </a:solidFill>
                <a:latin typeface="Calibri"/>
                <a:cs typeface="Calibri"/>
              </a:rPr>
              <a:t>Development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12294A"/>
              </a:buClr>
              <a:buFont typeface="Arial"/>
              <a:buChar char="•"/>
            </a:pPr>
            <a:endParaRPr sz="12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1800" dirty="0">
                <a:solidFill>
                  <a:srgbClr val="12294A"/>
                </a:solidFill>
                <a:latin typeface="Calibri"/>
                <a:cs typeface="Calibri"/>
              </a:rPr>
              <a:t>Larry</a:t>
            </a:r>
            <a:r>
              <a:rPr sz="1800" spc="-30" dirty="0">
                <a:solidFill>
                  <a:srgbClr val="12294A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2294A"/>
                </a:solidFill>
                <a:latin typeface="Calibri"/>
                <a:cs typeface="Calibri"/>
              </a:rPr>
              <a:t>Nelson,</a:t>
            </a:r>
            <a:r>
              <a:rPr sz="1800" spc="-15" dirty="0">
                <a:solidFill>
                  <a:srgbClr val="12294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2294A"/>
                </a:solidFill>
                <a:latin typeface="Calibri"/>
                <a:cs typeface="Calibri"/>
              </a:rPr>
              <a:t>Associate</a:t>
            </a:r>
            <a:r>
              <a:rPr sz="1200" spc="10" dirty="0">
                <a:solidFill>
                  <a:srgbClr val="12294A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12294A"/>
                </a:solidFill>
                <a:latin typeface="Calibri"/>
                <a:cs typeface="Calibri"/>
              </a:rPr>
              <a:t>Director,</a:t>
            </a:r>
            <a:r>
              <a:rPr sz="1200" spc="-40" dirty="0">
                <a:solidFill>
                  <a:srgbClr val="12294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2294A"/>
                </a:solidFill>
                <a:latin typeface="Calibri"/>
                <a:cs typeface="Calibri"/>
              </a:rPr>
              <a:t>Learning</a:t>
            </a:r>
            <a:r>
              <a:rPr sz="1200" spc="-50" dirty="0">
                <a:solidFill>
                  <a:srgbClr val="12294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2294A"/>
                </a:solidFill>
                <a:latin typeface="Calibri"/>
                <a:cs typeface="Calibri"/>
              </a:rPr>
              <a:t>and</a:t>
            </a:r>
            <a:r>
              <a:rPr sz="1200" spc="-30" dirty="0">
                <a:solidFill>
                  <a:srgbClr val="12294A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2294A"/>
                </a:solidFill>
                <a:latin typeface="Calibri"/>
                <a:cs typeface="Calibri"/>
              </a:rPr>
              <a:t>Development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12294A"/>
              </a:buClr>
              <a:buFont typeface="Arial"/>
              <a:buChar char="•"/>
            </a:pPr>
            <a:endParaRPr sz="12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</a:tabLst>
            </a:pPr>
            <a:r>
              <a:rPr sz="1800" spc="-10" dirty="0">
                <a:solidFill>
                  <a:srgbClr val="12294A"/>
                </a:solidFill>
                <a:latin typeface="Calibri"/>
                <a:cs typeface="Calibri"/>
              </a:rPr>
              <a:t>Brooke</a:t>
            </a:r>
            <a:r>
              <a:rPr sz="1800" spc="-30" dirty="0">
                <a:solidFill>
                  <a:srgbClr val="12294A"/>
                </a:solidFill>
                <a:latin typeface="Calibri"/>
                <a:cs typeface="Calibri"/>
              </a:rPr>
              <a:t> </a:t>
            </a:r>
            <a:r>
              <a:rPr sz="1800" spc="-45" dirty="0">
                <a:solidFill>
                  <a:srgbClr val="12294A"/>
                </a:solidFill>
                <a:latin typeface="Calibri"/>
                <a:cs typeface="Calibri"/>
              </a:rPr>
              <a:t>Taylor,</a:t>
            </a:r>
            <a:r>
              <a:rPr sz="1800" spc="-10" dirty="0">
                <a:solidFill>
                  <a:srgbClr val="12294A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12294A"/>
                </a:solidFill>
                <a:latin typeface="Calibri"/>
                <a:cs typeface="Calibri"/>
              </a:rPr>
              <a:t>Director,</a:t>
            </a:r>
            <a:r>
              <a:rPr sz="1200" spc="-30" dirty="0">
                <a:solidFill>
                  <a:srgbClr val="12294A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2294A"/>
                </a:solidFill>
                <a:latin typeface="Calibri"/>
                <a:cs typeface="Calibri"/>
              </a:rPr>
              <a:t>Registration</a:t>
            </a:r>
            <a:r>
              <a:rPr sz="1200" spc="-30" dirty="0">
                <a:solidFill>
                  <a:srgbClr val="12294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2294A"/>
                </a:solidFill>
                <a:latin typeface="Calibri"/>
                <a:cs typeface="Calibri"/>
              </a:rPr>
              <a:t>and</a:t>
            </a:r>
            <a:r>
              <a:rPr sz="1200" spc="-25" dirty="0">
                <a:solidFill>
                  <a:srgbClr val="12294A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2294A"/>
                </a:solidFill>
                <a:latin typeface="Calibri"/>
                <a:cs typeface="Calibri"/>
              </a:rPr>
              <a:t>Logistics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12294A"/>
              </a:buClr>
              <a:buFont typeface="Arial"/>
              <a:buChar char="•"/>
            </a:pPr>
            <a:endParaRPr sz="12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1800" dirty="0">
                <a:solidFill>
                  <a:srgbClr val="12294A"/>
                </a:solidFill>
                <a:latin typeface="Calibri"/>
                <a:cs typeface="Calibri"/>
              </a:rPr>
              <a:t>Elizabeth</a:t>
            </a:r>
            <a:r>
              <a:rPr sz="1800" spc="-20" dirty="0">
                <a:solidFill>
                  <a:srgbClr val="12294A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2294A"/>
                </a:solidFill>
                <a:latin typeface="Calibri"/>
                <a:cs typeface="Calibri"/>
              </a:rPr>
              <a:t>Smith,</a:t>
            </a:r>
            <a:r>
              <a:rPr sz="1800" spc="-20" dirty="0">
                <a:solidFill>
                  <a:srgbClr val="12294A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12294A"/>
                </a:solidFill>
                <a:latin typeface="Calibri"/>
                <a:cs typeface="Calibri"/>
              </a:rPr>
              <a:t>Director,</a:t>
            </a:r>
            <a:r>
              <a:rPr sz="1200" spc="-25" dirty="0">
                <a:solidFill>
                  <a:srgbClr val="12294A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2294A"/>
                </a:solidFill>
                <a:latin typeface="Calibri"/>
                <a:cs typeface="Calibri"/>
              </a:rPr>
              <a:t>Pre-</a:t>
            </a:r>
            <a:r>
              <a:rPr sz="1200" dirty="0">
                <a:solidFill>
                  <a:srgbClr val="12294A"/>
                </a:solidFill>
                <a:latin typeface="Calibri"/>
                <a:cs typeface="Calibri"/>
              </a:rPr>
              <a:t>Service</a:t>
            </a:r>
            <a:r>
              <a:rPr sz="1200" spc="-45" dirty="0">
                <a:solidFill>
                  <a:srgbClr val="12294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2294A"/>
                </a:solidFill>
                <a:latin typeface="Calibri"/>
                <a:cs typeface="Calibri"/>
              </a:rPr>
              <a:t>and</a:t>
            </a:r>
            <a:r>
              <a:rPr sz="1200" spc="-35" dirty="0">
                <a:solidFill>
                  <a:srgbClr val="12294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2294A"/>
                </a:solidFill>
                <a:latin typeface="Calibri"/>
                <a:cs typeface="Calibri"/>
              </a:rPr>
              <a:t>In-Service</a:t>
            </a:r>
            <a:r>
              <a:rPr sz="1200" spc="-35" dirty="0">
                <a:solidFill>
                  <a:srgbClr val="12294A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2294A"/>
                </a:solidFill>
                <a:latin typeface="Calibri"/>
                <a:cs typeface="Calibri"/>
              </a:rPr>
              <a:t>Training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12294A"/>
              </a:buClr>
              <a:buFont typeface="Arial"/>
              <a:buChar char="•"/>
            </a:pPr>
            <a:endParaRPr sz="12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1800" dirty="0">
                <a:solidFill>
                  <a:srgbClr val="12294A"/>
                </a:solidFill>
                <a:latin typeface="Calibri"/>
                <a:cs typeface="Calibri"/>
              </a:rPr>
              <a:t>Marshae</a:t>
            </a:r>
            <a:r>
              <a:rPr sz="1800" spc="-10" dirty="0">
                <a:solidFill>
                  <a:srgbClr val="12294A"/>
                </a:solidFill>
                <a:latin typeface="Calibri"/>
                <a:cs typeface="Calibri"/>
              </a:rPr>
              <a:t> </a:t>
            </a:r>
            <a:r>
              <a:rPr sz="1800" spc="-40" dirty="0">
                <a:solidFill>
                  <a:srgbClr val="12294A"/>
                </a:solidFill>
                <a:latin typeface="Calibri"/>
                <a:cs typeface="Calibri"/>
              </a:rPr>
              <a:t>Terry,</a:t>
            </a:r>
            <a:r>
              <a:rPr sz="1800" spc="-10" dirty="0">
                <a:solidFill>
                  <a:srgbClr val="12294A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12294A"/>
                </a:solidFill>
                <a:latin typeface="Calibri"/>
                <a:cs typeface="Calibri"/>
              </a:rPr>
              <a:t>Director,</a:t>
            </a:r>
            <a:r>
              <a:rPr sz="1200" spc="-25" dirty="0">
                <a:solidFill>
                  <a:srgbClr val="12294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2294A"/>
                </a:solidFill>
                <a:latin typeface="Calibri"/>
                <a:cs typeface="Calibri"/>
              </a:rPr>
              <a:t>Chicago</a:t>
            </a:r>
            <a:r>
              <a:rPr sz="1200" spc="-5" dirty="0">
                <a:solidFill>
                  <a:srgbClr val="12294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2294A"/>
                </a:solidFill>
                <a:latin typeface="Calibri"/>
                <a:cs typeface="Calibri"/>
              </a:rPr>
              <a:t>Child</a:t>
            </a:r>
            <a:r>
              <a:rPr sz="1200" spc="-25" dirty="0">
                <a:solidFill>
                  <a:srgbClr val="12294A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2294A"/>
                </a:solidFill>
                <a:latin typeface="Calibri"/>
                <a:cs typeface="Calibri"/>
              </a:rPr>
              <a:t>Protection</a:t>
            </a:r>
            <a:r>
              <a:rPr sz="1200" spc="-25" dirty="0">
                <a:solidFill>
                  <a:srgbClr val="12294A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12294A"/>
                </a:solidFill>
                <a:latin typeface="Calibri"/>
                <a:cs typeface="Calibri"/>
              </a:rPr>
              <a:t>Training</a:t>
            </a:r>
            <a:r>
              <a:rPr sz="1200" spc="-45" dirty="0">
                <a:solidFill>
                  <a:srgbClr val="12294A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2294A"/>
                </a:solidFill>
                <a:latin typeface="Calibri"/>
                <a:cs typeface="Calibri"/>
              </a:rPr>
              <a:t>Academy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12294A"/>
              </a:buClr>
              <a:buFont typeface="Arial"/>
              <a:buChar char="•"/>
            </a:pPr>
            <a:endParaRPr sz="12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1800" dirty="0">
                <a:solidFill>
                  <a:srgbClr val="12294A"/>
                </a:solidFill>
                <a:latin typeface="Calibri"/>
                <a:cs typeface="Calibri"/>
              </a:rPr>
              <a:t>Latrice</a:t>
            </a:r>
            <a:r>
              <a:rPr sz="1800" spc="-15" dirty="0">
                <a:solidFill>
                  <a:srgbClr val="12294A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12294A"/>
                </a:solidFill>
                <a:latin typeface="Calibri"/>
                <a:cs typeface="Calibri"/>
              </a:rPr>
              <a:t>Ware,</a:t>
            </a:r>
            <a:r>
              <a:rPr sz="1800" spc="-15" dirty="0">
                <a:solidFill>
                  <a:srgbClr val="12294A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12294A"/>
                </a:solidFill>
                <a:latin typeface="Calibri"/>
                <a:cs typeface="Calibri"/>
              </a:rPr>
              <a:t>Director,</a:t>
            </a:r>
            <a:r>
              <a:rPr sz="1200" spc="-30" dirty="0">
                <a:solidFill>
                  <a:srgbClr val="12294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2294A"/>
                </a:solidFill>
                <a:latin typeface="Calibri"/>
                <a:cs typeface="Calibri"/>
              </a:rPr>
              <a:t>Field</a:t>
            </a:r>
            <a:r>
              <a:rPr sz="1200" spc="-30" dirty="0">
                <a:solidFill>
                  <a:srgbClr val="12294A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2294A"/>
                </a:solidFill>
                <a:latin typeface="Calibri"/>
                <a:cs typeface="Calibri"/>
              </a:rPr>
              <a:t>Implementation</a:t>
            </a:r>
            <a:r>
              <a:rPr sz="1200" spc="-40" dirty="0">
                <a:solidFill>
                  <a:srgbClr val="12294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2294A"/>
                </a:solidFill>
                <a:latin typeface="Calibri"/>
                <a:cs typeface="Calibri"/>
              </a:rPr>
              <a:t>Support</a:t>
            </a:r>
            <a:r>
              <a:rPr sz="1200" spc="-60" dirty="0">
                <a:solidFill>
                  <a:srgbClr val="12294A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2294A"/>
                </a:solidFill>
                <a:latin typeface="Calibri"/>
                <a:cs typeface="Calibri"/>
              </a:rPr>
              <a:t>Program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12294A"/>
              </a:buClr>
              <a:buFont typeface="Arial"/>
              <a:buChar char="•"/>
            </a:pPr>
            <a:endParaRPr sz="12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1800" dirty="0">
                <a:solidFill>
                  <a:srgbClr val="12294A"/>
                </a:solidFill>
                <a:latin typeface="Calibri"/>
                <a:cs typeface="Calibri"/>
              </a:rPr>
              <a:t>Audrey</a:t>
            </a:r>
            <a:r>
              <a:rPr sz="1800" spc="-45" dirty="0">
                <a:solidFill>
                  <a:srgbClr val="12294A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12294A"/>
                </a:solidFill>
                <a:latin typeface="Calibri"/>
                <a:cs typeface="Calibri"/>
              </a:rPr>
              <a:t>Reischauer,</a:t>
            </a:r>
            <a:r>
              <a:rPr sz="1800" spc="-30" dirty="0">
                <a:solidFill>
                  <a:srgbClr val="12294A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12294A"/>
                </a:solidFill>
                <a:latin typeface="Calibri"/>
                <a:cs typeface="Calibri"/>
              </a:rPr>
              <a:t>Director,</a:t>
            </a:r>
            <a:r>
              <a:rPr sz="1200" spc="-40" dirty="0">
                <a:solidFill>
                  <a:srgbClr val="12294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12294A"/>
                </a:solidFill>
                <a:latin typeface="Calibri"/>
                <a:cs typeface="Calibri"/>
              </a:rPr>
              <a:t>Academic</a:t>
            </a:r>
            <a:r>
              <a:rPr sz="1200" spc="-15" dirty="0">
                <a:solidFill>
                  <a:srgbClr val="12294A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2294A"/>
                </a:solidFill>
                <a:latin typeface="Calibri"/>
                <a:cs typeface="Calibri"/>
              </a:rPr>
              <a:t>Partnerships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12294A"/>
              </a:buClr>
              <a:buFont typeface="Arial"/>
              <a:buChar char="•"/>
            </a:pPr>
            <a:endParaRPr sz="12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</a:tabLst>
            </a:pPr>
            <a:r>
              <a:rPr sz="1800" spc="-20" dirty="0">
                <a:solidFill>
                  <a:srgbClr val="12294A"/>
                </a:solidFill>
                <a:latin typeface="Calibri"/>
                <a:cs typeface="Calibri"/>
              </a:rPr>
              <a:t>Veronica</a:t>
            </a:r>
            <a:r>
              <a:rPr sz="1800" spc="20" dirty="0">
                <a:solidFill>
                  <a:srgbClr val="12294A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12294A"/>
                </a:solidFill>
                <a:latin typeface="Calibri"/>
                <a:cs typeface="Calibri"/>
              </a:rPr>
              <a:t>Sanchez-</a:t>
            </a:r>
            <a:r>
              <a:rPr sz="1800" spc="-10" dirty="0">
                <a:solidFill>
                  <a:srgbClr val="12294A"/>
                </a:solidFill>
                <a:latin typeface="Calibri"/>
                <a:cs typeface="Calibri"/>
              </a:rPr>
              <a:t>Shavers,</a:t>
            </a:r>
            <a:r>
              <a:rPr sz="1800" spc="-5" dirty="0">
                <a:solidFill>
                  <a:srgbClr val="12294A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12294A"/>
                </a:solidFill>
                <a:latin typeface="Calibri"/>
                <a:cs typeface="Calibri"/>
              </a:rPr>
              <a:t>Director,</a:t>
            </a:r>
            <a:r>
              <a:rPr sz="1200" spc="-5" dirty="0">
                <a:solidFill>
                  <a:srgbClr val="12294A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12294A"/>
                </a:solidFill>
                <a:latin typeface="Calibri"/>
                <a:cs typeface="Calibri"/>
              </a:rPr>
              <a:t>PRIDE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-2"/>
            <a:ext cx="9144000" cy="6858000"/>
            <a:chOff x="0" y="-2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-2"/>
              <a:ext cx="4056887" cy="685786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77640" y="0"/>
              <a:ext cx="5166360" cy="250697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056888" y="0"/>
              <a:ext cx="5087620" cy="2286000"/>
            </a:xfrm>
            <a:custGeom>
              <a:avLst/>
              <a:gdLst/>
              <a:ahLst/>
              <a:cxnLst/>
              <a:rect l="l" t="t" r="r" b="b"/>
              <a:pathLst>
                <a:path w="5087620" h="2286000">
                  <a:moveTo>
                    <a:pt x="5087112" y="0"/>
                  </a:moveTo>
                  <a:lnTo>
                    <a:pt x="0" y="0"/>
                  </a:lnTo>
                  <a:lnTo>
                    <a:pt x="0" y="2286000"/>
                  </a:lnTo>
                  <a:lnTo>
                    <a:pt x="5087112" y="2286000"/>
                  </a:lnTo>
                  <a:lnTo>
                    <a:pt x="50871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75944" rIns="0" bIns="0" rtlCol="0">
            <a:spAutoFit/>
          </a:bodyPr>
          <a:lstStyle/>
          <a:p>
            <a:pPr marL="2057400">
              <a:lnSpc>
                <a:spcPct val="100000"/>
              </a:lnSpc>
              <a:spcBef>
                <a:spcPts val="100"/>
              </a:spcBef>
            </a:pPr>
            <a:r>
              <a:rPr dirty="0"/>
              <a:t>FY24:</a:t>
            </a:r>
            <a:r>
              <a:rPr spc="-25" dirty="0"/>
              <a:t> </a:t>
            </a:r>
            <a:r>
              <a:rPr dirty="0"/>
              <a:t>At</a:t>
            </a:r>
            <a:r>
              <a:rPr spc="-35" dirty="0"/>
              <a:t> </a:t>
            </a:r>
            <a:r>
              <a:rPr dirty="0"/>
              <a:t>a</a:t>
            </a:r>
            <a:r>
              <a:rPr spc="-10" dirty="0"/>
              <a:t> Glance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780279" y="3435858"/>
            <a:ext cx="3593465" cy="2073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0665" indent="-227965">
              <a:lnSpc>
                <a:spcPts val="1939"/>
              </a:lnSpc>
              <a:spcBef>
                <a:spcPts val="105"/>
              </a:spcBef>
              <a:buFont typeface="Arial"/>
              <a:buChar char="•"/>
              <a:tabLst>
                <a:tab pos="240665" algn="l"/>
              </a:tabLst>
            </a:pPr>
            <a:r>
              <a:rPr sz="1700" dirty="0">
                <a:solidFill>
                  <a:srgbClr val="121F33"/>
                </a:solidFill>
                <a:latin typeface="Georgia"/>
                <a:cs typeface="Georgia"/>
              </a:rPr>
              <a:t>Registration</a:t>
            </a:r>
            <a:r>
              <a:rPr sz="1700" spc="-60" dirty="0">
                <a:solidFill>
                  <a:srgbClr val="121F33"/>
                </a:solidFill>
                <a:latin typeface="Georgia"/>
                <a:cs typeface="Georgia"/>
              </a:rPr>
              <a:t> </a:t>
            </a:r>
            <a:r>
              <a:rPr sz="1700" dirty="0">
                <a:solidFill>
                  <a:srgbClr val="121F33"/>
                </a:solidFill>
                <a:latin typeface="Georgia"/>
                <a:cs typeface="Georgia"/>
              </a:rPr>
              <a:t>handled</a:t>
            </a:r>
            <a:r>
              <a:rPr sz="1700" spc="-40" dirty="0">
                <a:solidFill>
                  <a:srgbClr val="121F33"/>
                </a:solidFill>
                <a:latin typeface="Georgia"/>
                <a:cs typeface="Georgia"/>
              </a:rPr>
              <a:t> </a:t>
            </a:r>
            <a:r>
              <a:rPr sz="1700" b="1" u="sng" spc="-10" dirty="0">
                <a:solidFill>
                  <a:srgbClr val="121F33"/>
                </a:solidFill>
                <a:uFill>
                  <a:solidFill>
                    <a:srgbClr val="121F33"/>
                  </a:solidFill>
                </a:uFill>
                <a:latin typeface="Georgia"/>
                <a:cs typeface="Georgia"/>
              </a:rPr>
              <a:t>164,528</a:t>
            </a:r>
            <a:endParaRPr sz="1700">
              <a:latin typeface="Georgia"/>
              <a:cs typeface="Georgia"/>
            </a:endParaRPr>
          </a:p>
          <a:p>
            <a:pPr marL="241300">
              <a:lnSpc>
                <a:spcPts val="1939"/>
              </a:lnSpc>
            </a:pPr>
            <a:r>
              <a:rPr sz="1700" dirty="0">
                <a:solidFill>
                  <a:srgbClr val="121F33"/>
                </a:solidFill>
                <a:latin typeface="Georgia"/>
                <a:cs typeface="Georgia"/>
              </a:rPr>
              <a:t>training</a:t>
            </a:r>
            <a:r>
              <a:rPr sz="1700" spc="-60" dirty="0">
                <a:solidFill>
                  <a:srgbClr val="121F33"/>
                </a:solidFill>
                <a:latin typeface="Georgia"/>
                <a:cs typeface="Georgia"/>
              </a:rPr>
              <a:t> </a:t>
            </a:r>
            <a:r>
              <a:rPr sz="1700" spc="-10" dirty="0">
                <a:solidFill>
                  <a:srgbClr val="121F33"/>
                </a:solidFill>
                <a:latin typeface="Georgia"/>
                <a:cs typeface="Georgia"/>
              </a:rPr>
              <a:t>registrations.</a:t>
            </a:r>
            <a:endParaRPr sz="1700">
              <a:latin typeface="Georgia"/>
              <a:cs typeface="Georgia"/>
            </a:endParaRPr>
          </a:p>
          <a:p>
            <a:pPr marL="241300" marR="55244" indent="-228600">
              <a:lnSpc>
                <a:spcPts val="1839"/>
              </a:lnSpc>
              <a:spcBef>
                <a:spcPts val="430"/>
              </a:spcBef>
              <a:buFont typeface="Arial"/>
              <a:buChar char="•"/>
              <a:tabLst>
                <a:tab pos="241300" algn="l"/>
              </a:tabLst>
            </a:pPr>
            <a:r>
              <a:rPr sz="1700" dirty="0">
                <a:solidFill>
                  <a:srgbClr val="121F33"/>
                </a:solidFill>
                <a:latin typeface="Georgia"/>
                <a:cs typeface="Georgia"/>
              </a:rPr>
              <a:t>Design</a:t>
            </a:r>
            <a:r>
              <a:rPr sz="1700" spc="-10" dirty="0">
                <a:solidFill>
                  <a:srgbClr val="121F33"/>
                </a:solidFill>
                <a:latin typeface="Georgia"/>
                <a:cs typeface="Georgia"/>
              </a:rPr>
              <a:t> </a:t>
            </a:r>
            <a:r>
              <a:rPr sz="1700" dirty="0">
                <a:solidFill>
                  <a:srgbClr val="121F33"/>
                </a:solidFill>
                <a:latin typeface="Georgia"/>
                <a:cs typeface="Georgia"/>
              </a:rPr>
              <a:t>team</a:t>
            </a:r>
            <a:r>
              <a:rPr sz="1700" spc="-10" dirty="0">
                <a:solidFill>
                  <a:srgbClr val="121F33"/>
                </a:solidFill>
                <a:latin typeface="Georgia"/>
                <a:cs typeface="Georgia"/>
              </a:rPr>
              <a:t> </a:t>
            </a:r>
            <a:r>
              <a:rPr sz="1700" dirty="0">
                <a:solidFill>
                  <a:srgbClr val="121F33"/>
                </a:solidFill>
                <a:latin typeface="Georgia"/>
                <a:cs typeface="Georgia"/>
              </a:rPr>
              <a:t>worked</a:t>
            </a:r>
            <a:r>
              <a:rPr sz="1700" spc="-30" dirty="0">
                <a:solidFill>
                  <a:srgbClr val="121F33"/>
                </a:solidFill>
                <a:latin typeface="Georgia"/>
                <a:cs typeface="Georgia"/>
              </a:rPr>
              <a:t> </a:t>
            </a:r>
            <a:r>
              <a:rPr sz="1700" dirty="0">
                <a:solidFill>
                  <a:srgbClr val="121F33"/>
                </a:solidFill>
                <a:latin typeface="Georgia"/>
                <a:cs typeface="Georgia"/>
              </a:rPr>
              <a:t>on</a:t>
            </a:r>
            <a:r>
              <a:rPr sz="1700" spc="-30" dirty="0">
                <a:solidFill>
                  <a:srgbClr val="121F33"/>
                </a:solidFill>
                <a:latin typeface="Georgia"/>
                <a:cs typeface="Georgia"/>
              </a:rPr>
              <a:t> </a:t>
            </a:r>
            <a:r>
              <a:rPr sz="1700" b="1" u="sng" dirty="0">
                <a:solidFill>
                  <a:srgbClr val="121F33"/>
                </a:solidFill>
                <a:uFill>
                  <a:solidFill>
                    <a:srgbClr val="121F33"/>
                  </a:solidFill>
                </a:uFill>
                <a:latin typeface="Georgia"/>
                <a:cs typeface="Georgia"/>
              </a:rPr>
              <a:t>70</a:t>
            </a:r>
            <a:r>
              <a:rPr sz="1700" b="1" u="none" spc="-40" dirty="0">
                <a:solidFill>
                  <a:srgbClr val="121F33"/>
                </a:solidFill>
                <a:latin typeface="Georgia"/>
                <a:cs typeface="Georgia"/>
              </a:rPr>
              <a:t> </a:t>
            </a:r>
            <a:r>
              <a:rPr sz="1700" u="none" spc="-10" dirty="0">
                <a:solidFill>
                  <a:srgbClr val="121F33"/>
                </a:solidFill>
                <a:latin typeface="Georgia"/>
                <a:cs typeface="Georgia"/>
              </a:rPr>
              <a:t>unique trainings.</a:t>
            </a:r>
            <a:endParaRPr sz="1700">
              <a:latin typeface="Georgia"/>
              <a:cs typeface="Georgia"/>
            </a:endParaRPr>
          </a:p>
          <a:p>
            <a:pPr marL="641985" marR="5080" lvl="1" indent="-228600">
              <a:lnSpc>
                <a:spcPts val="1839"/>
              </a:lnSpc>
              <a:spcBef>
                <a:spcPts val="400"/>
              </a:spcBef>
              <a:buFont typeface="Arial"/>
              <a:buChar char="•"/>
              <a:tabLst>
                <a:tab pos="641985" algn="l"/>
              </a:tabLst>
            </a:pPr>
            <a:r>
              <a:rPr sz="1700" dirty="0">
                <a:solidFill>
                  <a:srgbClr val="121F33"/>
                </a:solidFill>
                <a:latin typeface="Georgia"/>
                <a:cs typeface="Georgia"/>
              </a:rPr>
              <a:t>Ranging</a:t>
            </a:r>
            <a:r>
              <a:rPr sz="1700" spc="-45" dirty="0">
                <a:solidFill>
                  <a:srgbClr val="121F33"/>
                </a:solidFill>
                <a:latin typeface="Georgia"/>
                <a:cs typeface="Georgia"/>
              </a:rPr>
              <a:t> </a:t>
            </a:r>
            <a:r>
              <a:rPr sz="1700" dirty="0">
                <a:solidFill>
                  <a:srgbClr val="121F33"/>
                </a:solidFill>
                <a:latin typeface="Georgia"/>
                <a:cs typeface="Georgia"/>
              </a:rPr>
              <a:t>from</a:t>
            </a:r>
            <a:r>
              <a:rPr sz="1700" spc="-5" dirty="0">
                <a:solidFill>
                  <a:srgbClr val="121F33"/>
                </a:solidFill>
                <a:latin typeface="Georgia"/>
                <a:cs typeface="Georgia"/>
              </a:rPr>
              <a:t> </a:t>
            </a:r>
            <a:r>
              <a:rPr sz="1700" dirty="0">
                <a:solidFill>
                  <a:srgbClr val="121F33"/>
                </a:solidFill>
                <a:latin typeface="Georgia"/>
                <a:cs typeface="Georgia"/>
              </a:rPr>
              <a:t>1</a:t>
            </a:r>
            <a:r>
              <a:rPr sz="1700" spc="-15" dirty="0">
                <a:solidFill>
                  <a:srgbClr val="121F33"/>
                </a:solidFill>
                <a:latin typeface="Georgia"/>
                <a:cs typeface="Georgia"/>
              </a:rPr>
              <a:t> </a:t>
            </a:r>
            <a:r>
              <a:rPr sz="1700" dirty="0">
                <a:solidFill>
                  <a:srgbClr val="121F33"/>
                </a:solidFill>
                <a:latin typeface="Georgia"/>
                <a:cs typeface="Georgia"/>
              </a:rPr>
              <a:t>to</a:t>
            </a:r>
            <a:r>
              <a:rPr sz="1700" spc="-20" dirty="0">
                <a:solidFill>
                  <a:srgbClr val="121F33"/>
                </a:solidFill>
                <a:latin typeface="Georgia"/>
                <a:cs typeface="Georgia"/>
              </a:rPr>
              <a:t> </a:t>
            </a:r>
            <a:r>
              <a:rPr sz="1700" dirty="0">
                <a:solidFill>
                  <a:srgbClr val="121F33"/>
                </a:solidFill>
                <a:latin typeface="Georgia"/>
                <a:cs typeface="Georgia"/>
              </a:rPr>
              <a:t>140</a:t>
            </a:r>
            <a:r>
              <a:rPr sz="1700" spc="-15" dirty="0">
                <a:solidFill>
                  <a:srgbClr val="121F33"/>
                </a:solidFill>
                <a:latin typeface="Georgia"/>
                <a:cs typeface="Georgia"/>
              </a:rPr>
              <a:t> </a:t>
            </a:r>
            <a:r>
              <a:rPr sz="1700" dirty="0">
                <a:solidFill>
                  <a:srgbClr val="121F33"/>
                </a:solidFill>
                <a:latin typeface="Georgia"/>
                <a:cs typeface="Georgia"/>
              </a:rPr>
              <a:t>hours</a:t>
            </a:r>
            <a:r>
              <a:rPr sz="1700" spc="-30" dirty="0">
                <a:solidFill>
                  <a:srgbClr val="121F33"/>
                </a:solidFill>
                <a:latin typeface="Georgia"/>
                <a:cs typeface="Georgia"/>
              </a:rPr>
              <a:t> </a:t>
            </a:r>
            <a:r>
              <a:rPr sz="1700" spc="-25" dirty="0">
                <a:solidFill>
                  <a:srgbClr val="121F33"/>
                </a:solidFill>
                <a:latin typeface="Georgia"/>
                <a:cs typeface="Georgia"/>
              </a:rPr>
              <a:t>of </a:t>
            </a:r>
            <a:r>
              <a:rPr sz="1700" dirty="0">
                <a:solidFill>
                  <a:srgbClr val="121F33"/>
                </a:solidFill>
                <a:latin typeface="Georgia"/>
                <a:cs typeface="Georgia"/>
              </a:rPr>
              <a:t>content</a:t>
            </a:r>
            <a:r>
              <a:rPr sz="1700" spc="-65" dirty="0">
                <a:solidFill>
                  <a:srgbClr val="121F33"/>
                </a:solidFill>
                <a:latin typeface="Georgia"/>
                <a:cs typeface="Georgia"/>
              </a:rPr>
              <a:t> </a:t>
            </a:r>
            <a:r>
              <a:rPr sz="1700" spc="-20" dirty="0">
                <a:solidFill>
                  <a:srgbClr val="121F33"/>
                </a:solidFill>
                <a:latin typeface="Georgia"/>
                <a:cs typeface="Georgia"/>
              </a:rPr>
              <a:t>each.</a:t>
            </a:r>
            <a:endParaRPr sz="1700">
              <a:latin typeface="Georgia"/>
              <a:cs typeface="Georgia"/>
            </a:endParaRPr>
          </a:p>
          <a:p>
            <a:pPr marL="240665" indent="-227965">
              <a:lnSpc>
                <a:spcPts val="1939"/>
              </a:lnSpc>
              <a:spcBef>
                <a:spcPts val="175"/>
              </a:spcBef>
              <a:buFont typeface="Arial"/>
              <a:buChar char="•"/>
              <a:tabLst>
                <a:tab pos="240665" algn="l"/>
              </a:tabLst>
            </a:pPr>
            <a:r>
              <a:rPr sz="1700" dirty="0">
                <a:solidFill>
                  <a:srgbClr val="121F33"/>
                </a:solidFill>
                <a:latin typeface="Georgia"/>
                <a:cs typeface="Georgia"/>
              </a:rPr>
              <a:t>Exam</a:t>
            </a:r>
            <a:r>
              <a:rPr sz="1700" spc="-35" dirty="0">
                <a:solidFill>
                  <a:srgbClr val="121F33"/>
                </a:solidFill>
                <a:latin typeface="Georgia"/>
                <a:cs typeface="Georgia"/>
              </a:rPr>
              <a:t> </a:t>
            </a:r>
            <a:r>
              <a:rPr sz="1700" dirty="0">
                <a:solidFill>
                  <a:srgbClr val="121F33"/>
                </a:solidFill>
                <a:latin typeface="Georgia"/>
                <a:cs typeface="Georgia"/>
              </a:rPr>
              <a:t>team</a:t>
            </a:r>
            <a:r>
              <a:rPr sz="1700" spc="-35" dirty="0">
                <a:solidFill>
                  <a:srgbClr val="121F33"/>
                </a:solidFill>
                <a:latin typeface="Georgia"/>
                <a:cs typeface="Georgia"/>
              </a:rPr>
              <a:t> </a:t>
            </a:r>
            <a:r>
              <a:rPr sz="1700" dirty="0">
                <a:solidFill>
                  <a:srgbClr val="121F33"/>
                </a:solidFill>
                <a:latin typeface="Georgia"/>
                <a:cs typeface="Georgia"/>
              </a:rPr>
              <a:t>oversaw</a:t>
            </a:r>
            <a:r>
              <a:rPr sz="1700" spc="-30" dirty="0">
                <a:solidFill>
                  <a:srgbClr val="121F33"/>
                </a:solidFill>
                <a:latin typeface="Georgia"/>
                <a:cs typeface="Georgia"/>
              </a:rPr>
              <a:t> </a:t>
            </a:r>
            <a:r>
              <a:rPr sz="1700" b="1" u="sng" spc="-10" dirty="0">
                <a:solidFill>
                  <a:srgbClr val="121F33"/>
                </a:solidFill>
                <a:uFill>
                  <a:solidFill>
                    <a:srgbClr val="121F33"/>
                  </a:solidFill>
                </a:uFill>
                <a:latin typeface="Georgia"/>
                <a:cs typeface="Georgia"/>
              </a:rPr>
              <a:t>4,911</a:t>
            </a:r>
            <a:endParaRPr sz="1700">
              <a:latin typeface="Georgia"/>
              <a:cs typeface="Georgia"/>
            </a:endParaRPr>
          </a:p>
          <a:p>
            <a:pPr marL="241300">
              <a:lnSpc>
                <a:spcPts val="1939"/>
              </a:lnSpc>
            </a:pPr>
            <a:r>
              <a:rPr sz="1700" dirty="0">
                <a:solidFill>
                  <a:srgbClr val="121F33"/>
                </a:solidFill>
                <a:latin typeface="Georgia"/>
                <a:cs typeface="Georgia"/>
              </a:rPr>
              <a:t>professional</a:t>
            </a:r>
            <a:r>
              <a:rPr sz="1700" spc="-55" dirty="0">
                <a:solidFill>
                  <a:srgbClr val="121F33"/>
                </a:solidFill>
                <a:latin typeface="Georgia"/>
                <a:cs typeface="Georgia"/>
              </a:rPr>
              <a:t> </a:t>
            </a:r>
            <a:r>
              <a:rPr sz="1700" spc="-10" dirty="0">
                <a:solidFill>
                  <a:srgbClr val="121F33"/>
                </a:solidFill>
                <a:latin typeface="Georgia"/>
                <a:cs typeface="Georgia"/>
              </a:rPr>
              <a:t>exams.</a:t>
            </a:r>
            <a:endParaRPr sz="17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FY24:</a:t>
            </a:r>
            <a:r>
              <a:rPr spc="-25" dirty="0"/>
              <a:t> </a:t>
            </a:r>
            <a:r>
              <a:rPr dirty="0"/>
              <a:t>At</a:t>
            </a:r>
            <a:r>
              <a:rPr spc="-35" dirty="0"/>
              <a:t> </a:t>
            </a:r>
            <a:r>
              <a:rPr dirty="0"/>
              <a:t>a</a:t>
            </a:r>
            <a:r>
              <a:rPr spc="-10" dirty="0"/>
              <a:t> Glance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9740" y="1735581"/>
            <a:ext cx="8144509" cy="155321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55600" marR="763270" indent="-342900">
              <a:lnSpc>
                <a:spcPct val="100800"/>
              </a:lnSpc>
              <a:spcBef>
                <a:spcPts val="70"/>
              </a:spcBef>
              <a:buFont typeface="Arial"/>
              <a:buChar char="•"/>
              <a:tabLst>
                <a:tab pos="355600" algn="l"/>
              </a:tabLst>
            </a:pPr>
            <a:r>
              <a:rPr sz="2800" b="1" u="sng" dirty="0">
                <a:solidFill>
                  <a:srgbClr val="12294A"/>
                </a:solidFill>
                <a:uFill>
                  <a:solidFill>
                    <a:srgbClr val="12294A"/>
                  </a:solidFill>
                </a:uFill>
                <a:latin typeface="Calibri"/>
                <a:cs typeface="Calibri"/>
              </a:rPr>
              <a:t>161</a:t>
            </a:r>
            <a:r>
              <a:rPr sz="2800" b="1" u="none" spc="-135" dirty="0">
                <a:solidFill>
                  <a:srgbClr val="12294A"/>
                </a:solidFill>
                <a:latin typeface="Calibri"/>
                <a:cs typeface="Calibri"/>
              </a:rPr>
              <a:t> </a:t>
            </a:r>
            <a:r>
              <a:rPr sz="2400" u="none" dirty="0">
                <a:solidFill>
                  <a:srgbClr val="12294A"/>
                </a:solidFill>
                <a:latin typeface="Calibri"/>
                <a:cs typeface="Calibri"/>
              </a:rPr>
              <a:t>newly</a:t>
            </a:r>
            <a:r>
              <a:rPr sz="2400" u="none" spc="-60" dirty="0">
                <a:solidFill>
                  <a:srgbClr val="12294A"/>
                </a:solidFill>
                <a:latin typeface="Calibri"/>
                <a:cs typeface="Calibri"/>
              </a:rPr>
              <a:t> </a:t>
            </a:r>
            <a:r>
              <a:rPr sz="2400" u="none" dirty="0">
                <a:solidFill>
                  <a:srgbClr val="12294A"/>
                </a:solidFill>
                <a:latin typeface="Calibri"/>
                <a:cs typeface="Calibri"/>
              </a:rPr>
              <a:t>hired</a:t>
            </a:r>
            <a:r>
              <a:rPr sz="2400" u="none" spc="-60" dirty="0">
                <a:solidFill>
                  <a:srgbClr val="12294A"/>
                </a:solidFill>
                <a:latin typeface="Calibri"/>
                <a:cs typeface="Calibri"/>
              </a:rPr>
              <a:t> </a:t>
            </a:r>
            <a:r>
              <a:rPr sz="2400" u="none" dirty="0">
                <a:solidFill>
                  <a:srgbClr val="12294A"/>
                </a:solidFill>
                <a:latin typeface="Calibri"/>
                <a:cs typeface="Calibri"/>
              </a:rPr>
              <a:t>DCFS</a:t>
            </a:r>
            <a:r>
              <a:rPr sz="2400" u="none" spc="-70" dirty="0">
                <a:solidFill>
                  <a:srgbClr val="12294A"/>
                </a:solidFill>
                <a:latin typeface="Calibri"/>
                <a:cs typeface="Calibri"/>
              </a:rPr>
              <a:t> </a:t>
            </a:r>
            <a:r>
              <a:rPr sz="2400" u="none" spc="-20" dirty="0">
                <a:solidFill>
                  <a:srgbClr val="12294A"/>
                </a:solidFill>
                <a:latin typeface="Calibri"/>
                <a:cs typeface="Calibri"/>
              </a:rPr>
              <a:t>investigation</a:t>
            </a:r>
            <a:r>
              <a:rPr sz="2400" u="none" spc="-75" dirty="0">
                <a:solidFill>
                  <a:srgbClr val="12294A"/>
                </a:solidFill>
                <a:latin typeface="Calibri"/>
                <a:cs typeface="Calibri"/>
              </a:rPr>
              <a:t> </a:t>
            </a:r>
            <a:r>
              <a:rPr sz="2400" u="none" dirty="0">
                <a:solidFill>
                  <a:srgbClr val="12294A"/>
                </a:solidFill>
                <a:latin typeface="Calibri"/>
                <a:cs typeface="Calibri"/>
              </a:rPr>
              <a:t>staff</a:t>
            </a:r>
            <a:r>
              <a:rPr sz="2400" u="none" spc="-60" dirty="0">
                <a:solidFill>
                  <a:srgbClr val="12294A"/>
                </a:solidFill>
                <a:latin typeface="Calibri"/>
                <a:cs typeface="Calibri"/>
              </a:rPr>
              <a:t> </a:t>
            </a:r>
            <a:r>
              <a:rPr sz="2400" u="none" spc="-10" dirty="0">
                <a:solidFill>
                  <a:srgbClr val="12294A"/>
                </a:solidFill>
                <a:latin typeface="Calibri"/>
                <a:cs typeface="Calibri"/>
              </a:rPr>
              <a:t>successfully </a:t>
            </a:r>
            <a:r>
              <a:rPr sz="2400" u="none" dirty="0">
                <a:solidFill>
                  <a:srgbClr val="12294A"/>
                </a:solidFill>
                <a:latin typeface="Calibri"/>
                <a:cs typeface="Calibri"/>
              </a:rPr>
              <a:t>completed</a:t>
            </a:r>
            <a:r>
              <a:rPr sz="2400" u="none" spc="-50" dirty="0">
                <a:solidFill>
                  <a:srgbClr val="12294A"/>
                </a:solidFill>
                <a:latin typeface="Calibri"/>
                <a:cs typeface="Calibri"/>
              </a:rPr>
              <a:t> </a:t>
            </a:r>
            <a:r>
              <a:rPr sz="2400" u="none" dirty="0">
                <a:solidFill>
                  <a:srgbClr val="12294A"/>
                </a:solidFill>
                <a:latin typeface="Calibri"/>
                <a:cs typeface="Calibri"/>
              </a:rPr>
              <a:t>the</a:t>
            </a:r>
            <a:r>
              <a:rPr sz="2400" u="none" spc="-45" dirty="0">
                <a:solidFill>
                  <a:srgbClr val="12294A"/>
                </a:solidFill>
                <a:latin typeface="Calibri"/>
                <a:cs typeface="Calibri"/>
              </a:rPr>
              <a:t> </a:t>
            </a:r>
            <a:r>
              <a:rPr sz="2400" u="none" dirty="0">
                <a:solidFill>
                  <a:srgbClr val="12294A"/>
                </a:solidFill>
                <a:latin typeface="Calibri"/>
                <a:cs typeface="Calibri"/>
              </a:rPr>
              <a:t>SSW</a:t>
            </a:r>
            <a:r>
              <a:rPr sz="2400" u="none" spc="-55" dirty="0">
                <a:solidFill>
                  <a:srgbClr val="12294A"/>
                </a:solidFill>
                <a:latin typeface="Calibri"/>
                <a:cs typeface="Calibri"/>
              </a:rPr>
              <a:t> </a:t>
            </a:r>
            <a:r>
              <a:rPr sz="2400" u="none" spc="-10" dirty="0">
                <a:solidFill>
                  <a:srgbClr val="12294A"/>
                </a:solidFill>
                <a:latin typeface="Calibri"/>
                <a:cs typeface="Calibri"/>
              </a:rPr>
              <a:t>facilitated</a:t>
            </a:r>
            <a:r>
              <a:rPr sz="2400" u="none" spc="-55" dirty="0">
                <a:solidFill>
                  <a:srgbClr val="12294A"/>
                </a:solidFill>
                <a:latin typeface="Calibri"/>
                <a:cs typeface="Calibri"/>
              </a:rPr>
              <a:t> </a:t>
            </a:r>
            <a:r>
              <a:rPr sz="2400" u="none" dirty="0">
                <a:solidFill>
                  <a:srgbClr val="12294A"/>
                </a:solidFill>
                <a:latin typeface="Calibri"/>
                <a:cs typeface="Calibri"/>
              </a:rPr>
              <a:t>Simulation</a:t>
            </a:r>
            <a:r>
              <a:rPr sz="2400" u="none" spc="-55" dirty="0">
                <a:solidFill>
                  <a:srgbClr val="12294A"/>
                </a:solidFill>
                <a:latin typeface="Calibri"/>
                <a:cs typeface="Calibri"/>
              </a:rPr>
              <a:t> </a:t>
            </a:r>
            <a:r>
              <a:rPr sz="2400" u="none" dirty="0">
                <a:solidFill>
                  <a:srgbClr val="12294A"/>
                </a:solidFill>
                <a:latin typeface="Calibri"/>
                <a:cs typeface="Calibri"/>
              </a:rPr>
              <a:t>training</a:t>
            </a:r>
            <a:r>
              <a:rPr sz="2400" u="none" spc="-50" dirty="0">
                <a:solidFill>
                  <a:srgbClr val="12294A"/>
                </a:solidFill>
                <a:latin typeface="Calibri"/>
                <a:cs typeface="Calibri"/>
              </a:rPr>
              <a:t> </a:t>
            </a:r>
            <a:r>
              <a:rPr sz="2400" u="none" spc="-10" dirty="0">
                <a:solidFill>
                  <a:srgbClr val="12294A"/>
                </a:solidFill>
                <a:latin typeface="Calibri"/>
                <a:cs typeface="Calibri"/>
              </a:rPr>
              <a:t>course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400" dirty="0">
                <a:solidFill>
                  <a:srgbClr val="12294A"/>
                </a:solidFill>
                <a:latin typeface="Calibri"/>
                <a:cs typeface="Calibri"/>
              </a:rPr>
              <a:t>which</a:t>
            </a:r>
            <a:r>
              <a:rPr sz="2400" spc="-55" dirty="0">
                <a:solidFill>
                  <a:srgbClr val="12294A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2294A"/>
                </a:solidFill>
                <a:latin typeface="Calibri"/>
                <a:cs typeface="Calibri"/>
              </a:rPr>
              <a:t>includes</a:t>
            </a:r>
            <a:r>
              <a:rPr sz="2400" spc="-40" dirty="0">
                <a:solidFill>
                  <a:srgbClr val="12294A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2294A"/>
                </a:solidFill>
                <a:latin typeface="Calibri"/>
                <a:cs typeface="Calibri"/>
              </a:rPr>
              <a:t>both</a:t>
            </a:r>
            <a:r>
              <a:rPr sz="2400" spc="-45" dirty="0">
                <a:solidFill>
                  <a:srgbClr val="12294A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2294A"/>
                </a:solidFill>
                <a:latin typeface="Calibri"/>
                <a:cs typeface="Calibri"/>
              </a:rPr>
              <a:t>online</a:t>
            </a:r>
            <a:r>
              <a:rPr sz="2400" spc="-35" dirty="0">
                <a:solidFill>
                  <a:srgbClr val="12294A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2294A"/>
                </a:solidFill>
                <a:latin typeface="Calibri"/>
                <a:cs typeface="Calibri"/>
              </a:rPr>
              <a:t>and</a:t>
            </a:r>
            <a:r>
              <a:rPr sz="2400" spc="-45" dirty="0">
                <a:solidFill>
                  <a:srgbClr val="12294A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2294A"/>
                </a:solidFill>
                <a:latin typeface="Calibri"/>
                <a:cs typeface="Calibri"/>
              </a:rPr>
              <a:t>in</a:t>
            </a:r>
            <a:r>
              <a:rPr sz="2400" spc="-40" dirty="0">
                <a:solidFill>
                  <a:srgbClr val="12294A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2294A"/>
                </a:solidFill>
                <a:latin typeface="Calibri"/>
                <a:cs typeface="Calibri"/>
              </a:rPr>
              <a:t>person</a:t>
            </a:r>
            <a:r>
              <a:rPr sz="2400" spc="-40" dirty="0">
                <a:solidFill>
                  <a:srgbClr val="12294A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2294A"/>
                </a:solidFill>
                <a:latin typeface="Calibri"/>
                <a:cs typeface="Calibri"/>
              </a:rPr>
              <a:t>components</a:t>
            </a:r>
            <a:r>
              <a:rPr sz="2400" spc="-45" dirty="0">
                <a:solidFill>
                  <a:srgbClr val="12294A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2294A"/>
                </a:solidFill>
                <a:latin typeface="Calibri"/>
                <a:cs typeface="Calibri"/>
              </a:rPr>
              <a:t>at</a:t>
            </a:r>
            <a:r>
              <a:rPr sz="2400" spc="-50" dirty="0">
                <a:solidFill>
                  <a:srgbClr val="12294A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12294A"/>
                </a:solidFill>
                <a:latin typeface="Calibri"/>
                <a:cs typeface="Calibri"/>
              </a:rPr>
              <a:t>DCFS’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400" dirty="0">
                <a:solidFill>
                  <a:srgbClr val="12294A"/>
                </a:solidFill>
                <a:latin typeface="Calibri"/>
                <a:cs typeface="Calibri"/>
              </a:rPr>
              <a:t>Chicago</a:t>
            </a:r>
            <a:r>
              <a:rPr sz="2400" spc="-80" dirty="0">
                <a:solidFill>
                  <a:srgbClr val="12294A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2294A"/>
                </a:solidFill>
                <a:latin typeface="Calibri"/>
                <a:cs typeface="Calibri"/>
              </a:rPr>
              <a:t>Simulation</a:t>
            </a:r>
            <a:r>
              <a:rPr sz="2400" spc="-60" dirty="0">
                <a:solidFill>
                  <a:srgbClr val="12294A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2294A"/>
                </a:solidFill>
                <a:latin typeface="Calibri"/>
                <a:cs typeface="Calibri"/>
              </a:rPr>
              <a:t>Lab</a:t>
            </a:r>
            <a:r>
              <a:rPr sz="2400" spc="-45" dirty="0">
                <a:solidFill>
                  <a:srgbClr val="12294A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12294A"/>
                </a:solidFill>
                <a:latin typeface="Calibri"/>
                <a:cs typeface="Calibri"/>
              </a:rPr>
              <a:t>facility.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723132"/>
            <a:ext cx="2743199" cy="2068068"/>
          </a:xfrm>
          <a:prstGeom prst="rect">
            <a:avLst/>
          </a:prstGeom>
        </p:spPr>
      </p:pic>
      <p:pic>
        <p:nvPic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00800" y="3723132"/>
            <a:ext cx="2743200" cy="2068068"/>
          </a:xfrm>
          <a:prstGeom prst="rect">
            <a:avLst/>
          </a:prstGeom>
        </p:spPr>
      </p:pic>
      <p:sp>
        <p:nv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480428" y="5822391"/>
            <a:ext cx="65341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solidFill>
                  <a:srgbClr val="121F33"/>
                </a:solidFill>
                <a:latin typeface="Georgia"/>
                <a:cs typeface="Georgia"/>
              </a:rPr>
              <a:t>AP</a:t>
            </a:r>
            <a:r>
              <a:rPr sz="600" spc="-20" dirty="0">
                <a:solidFill>
                  <a:srgbClr val="121F33"/>
                </a:solidFill>
                <a:latin typeface="Georgia"/>
                <a:cs typeface="Georgia"/>
              </a:rPr>
              <a:t> </a:t>
            </a:r>
            <a:r>
              <a:rPr sz="600" dirty="0">
                <a:solidFill>
                  <a:srgbClr val="121F33"/>
                </a:solidFill>
                <a:latin typeface="Georgia"/>
                <a:cs typeface="Georgia"/>
              </a:rPr>
              <a:t>Photo,</a:t>
            </a:r>
            <a:r>
              <a:rPr sz="600" spc="-15" dirty="0">
                <a:solidFill>
                  <a:srgbClr val="121F33"/>
                </a:solidFill>
                <a:latin typeface="Georgia"/>
                <a:cs typeface="Georgia"/>
              </a:rPr>
              <a:t> </a:t>
            </a:r>
            <a:r>
              <a:rPr sz="600" spc="-10" dirty="0">
                <a:solidFill>
                  <a:srgbClr val="121F33"/>
                </a:solidFill>
                <a:latin typeface="Georgia"/>
                <a:cs typeface="Georgia"/>
              </a:rPr>
              <a:t>7/30/19</a:t>
            </a:r>
            <a:endParaRPr sz="600">
              <a:latin typeface="Georgia"/>
              <a:cs typeface="Georgia"/>
            </a:endParaRPr>
          </a:p>
        </p:txBody>
      </p:sp>
      <p:sp>
        <p:nv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8739" y="5822391"/>
            <a:ext cx="65341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solidFill>
                  <a:srgbClr val="121F33"/>
                </a:solidFill>
                <a:latin typeface="Georgia"/>
                <a:cs typeface="Georgia"/>
              </a:rPr>
              <a:t>AP</a:t>
            </a:r>
            <a:r>
              <a:rPr sz="600" spc="-20" dirty="0">
                <a:solidFill>
                  <a:srgbClr val="121F33"/>
                </a:solidFill>
                <a:latin typeface="Georgia"/>
                <a:cs typeface="Georgia"/>
              </a:rPr>
              <a:t> </a:t>
            </a:r>
            <a:r>
              <a:rPr sz="600" dirty="0">
                <a:solidFill>
                  <a:srgbClr val="121F33"/>
                </a:solidFill>
                <a:latin typeface="Georgia"/>
                <a:cs typeface="Georgia"/>
              </a:rPr>
              <a:t>Photo,</a:t>
            </a:r>
            <a:r>
              <a:rPr sz="600" spc="-15" dirty="0">
                <a:solidFill>
                  <a:srgbClr val="121F33"/>
                </a:solidFill>
                <a:latin typeface="Georgia"/>
                <a:cs typeface="Georgia"/>
              </a:rPr>
              <a:t> </a:t>
            </a:r>
            <a:r>
              <a:rPr sz="600" spc="-10" dirty="0">
                <a:solidFill>
                  <a:srgbClr val="121F33"/>
                </a:solidFill>
                <a:latin typeface="Georgia"/>
                <a:cs typeface="Georgia"/>
              </a:rPr>
              <a:t>7/30/19</a:t>
            </a:r>
            <a:endParaRPr sz="6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FY24:</a:t>
            </a:r>
            <a:r>
              <a:rPr spc="-25" dirty="0"/>
              <a:t> </a:t>
            </a:r>
            <a:r>
              <a:rPr dirty="0"/>
              <a:t>At</a:t>
            </a:r>
            <a:r>
              <a:rPr spc="-35" dirty="0"/>
              <a:t> </a:t>
            </a:r>
            <a:r>
              <a:rPr dirty="0"/>
              <a:t>a</a:t>
            </a:r>
            <a:r>
              <a:rPr spc="-10" dirty="0"/>
              <a:t> Glance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9740" y="1613357"/>
            <a:ext cx="7955280" cy="2062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solidFill>
                  <a:srgbClr val="12294A"/>
                </a:solidFill>
                <a:latin typeface="Calibri"/>
                <a:cs typeface="Calibri"/>
              </a:rPr>
              <a:t>Child</a:t>
            </a:r>
            <a:r>
              <a:rPr sz="2400" spc="-65" dirty="0">
                <a:solidFill>
                  <a:srgbClr val="12294A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12294A"/>
                </a:solidFill>
                <a:latin typeface="Calibri"/>
                <a:cs typeface="Calibri"/>
              </a:rPr>
              <a:t>Welfare</a:t>
            </a:r>
            <a:r>
              <a:rPr sz="2400" spc="-55" dirty="0">
                <a:solidFill>
                  <a:srgbClr val="12294A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2294A"/>
                </a:solidFill>
                <a:latin typeface="Calibri"/>
                <a:cs typeface="Calibri"/>
              </a:rPr>
              <a:t>supervisors,</a:t>
            </a:r>
            <a:r>
              <a:rPr sz="2400" spc="-55" dirty="0">
                <a:solidFill>
                  <a:srgbClr val="12294A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12294A"/>
                </a:solidFill>
                <a:latin typeface="Calibri"/>
                <a:cs typeface="Calibri"/>
              </a:rPr>
              <a:t>administrators,</a:t>
            </a:r>
            <a:r>
              <a:rPr sz="2400" spc="-80" dirty="0">
                <a:solidFill>
                  <a:srgbClr val="12294A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2294A"/>
                </a:solidFill>
                <a:latin typeface="Calibri"/>
                <a:cs typeface="Calibri"/>
              </a:rPr>
              <a:t>and</a:t>
            </a:r>
            <a:r>
              <a:rPr sz="2400" spc="-60" dirty="0">
                <a:solidFill>
                  <a:srgbClr val="12294A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2294A"/>
                </a:solidFill>
                <a:latin typeface="Calibri"/>
                <a:cs typeface="Calibri"/>
              </a:rPr>
              <a:t>leadership</a:t>
            </a:r>
            <a:r>
              <a:rPr sz="2400" spc="-60" dirty="0">
                <a:solidFill>
                  <a:srgbClr val="12294A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12294A"/>
                </a:solidFill>
                <a:latin typeface="Calibri"/>
                <a:cs typeface="Calibri"/>
              </a:rPr>
              <a:t>had </a:t>
            </a:r>
            <a:r>
              <a:rPr sz="2400" dirty="0">
                <a:solidFill>
                  <a:srgbClr val="12294A"/>
                </a:solidFill>
                <a:latin typeface="Calibri"/>
                <a:cs typeface="Calibri"/>
              </a:rPr>
              <a:t>a</a:t>
            </a:r>
            <a:r>
              <a:rPr sz="2400" spc="-55" dirty="0">
                <a:solidFill>
                  <a:srgbClr val="12294A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2294A"/>
                </a:solidFill>
                <a:latin typeface="Calibri"/>
                <a:cs typeface="Calibri"/>
              </a:rPr>
              <a:t>combined</a:t>
            </a:r>
            <a:r>
              <a:rPr sz="2400" spc="-70" dirty="0">
                <a:solidFill>
                  <a:srgbClr val="12294A"/>
                </a:solidFill>
                <a:latin typeface="Calibri"/>
                <a:cs typeface="Calibri"/>
              </a:rPr>
              <a:t> </a:t>
            </a:r>
            <a:r>
              <a:rPr sz="2800" b="1" u="sng" dirty="0">
                <a:solidFill>
                  <a:srgbClr val="12294A"/>
                </a:solidFill>
                <a:uFill>
                  <a:solidFill>
                    <a:srgbClr val="12294A"/>
                  </a:solidFill>
                </a:uFill>
                <a:latin typeface="Calibri"/>
                <a:cs typeface="Calibri"/>
              </a:rPr>
              <a:t>752</a:t>
            </a:r>
            <a:r>
              <a:rPr sz="2800" b="1" u="none" spc="-125" dirty="0">
                <a:solidFill>
                  <a:srgbClr val="12294A"/>
                </a:solidFill>
                <a:latin typeface="Calibri"/>
                <a:cs typeface="Calibri"/>
              </a:rPr>
              <a:t> </a:t>
            </a:r>
            <a:r>
              <a:rPr sz="2400" u="none" dirty="0">
                <a:solidFill>
                  <a:srgbClr val="12294A"/>
                </a:solidFill>
                <a:latin typeface="Calibri"/>
                <a:cs typeface="Calibri"/>
              </a:rPr>
              <a:t>completions</a:t>
            </a:r>
            <a:r>
              <a:rPr sz="2400" u="none" spc="-70" dirty="0">
                <a:solidFill>
                  <a:srgbClr val="12294A"/>
                </a:solidFill>
                <a:latin typeface="Calibri"/>
                <a:cs typeface="Calibri"/>
              </a:rPr>
              <a:t> </a:t>
            </a:r>
            <a:r>
              <a:rPr sz="2400" u="none" dirty="0">
                <a:solidFill>
                  <a:srgbClr val="12294A"/>
                </a:solidFill>
                <a:latin typeface="Calibri"/>
                <a:cs typeface="Calibri"/>
              </a:rPr>
              <a:t>for</a:t>
            </a:r>
            <a:r>
              <a:rPr sz="2400" u="none" spc="-50" dirty="0">
                <a:solidFill>
                  <a:srgbClr val="12294A"/>
                </a:solidFill>
                <a:latin typeface="Calibri"/>
                <a:cs typeface="Calibri"/>
              </a:rPr>
              <a:t> </a:t>
            </a:r>
            <a:r>
              <a:rPr sz="2400" u="none" dirty="0">
                <a:solidFill>
                  <a:srgbClr val="12294A"/>
                </a:solidFill>
                <a:latin typeface="Calibri"/>
                <a:cs typeface="Calibri"/>
              </a:rPr>
              <a:t>various</a:t>
            </a:r>
            <a:r>
              <a:rPr sz="2400" u="none" spc="-55" dirty="0">
                <a:solidFill>
                  <a:srgbClr val="12294A"/>
                </a:solidFill>
                <a:latin typeface="Calibri"/>
                <a:cs typeface="Calibri"/>
              </a:rPr>
              <a:t> </a:t>
            </a:r>
            <a:r>
              <a:rPr sz="2400" u="none" dirty="0">
                <a:solidFill>
                  <a:srgbClr val="12294A"/>
                </a:solidFill>
                <a:latin typeface="Calibri"/>
                <a:cs typeface="Calibri"/>
              </a:rPr>
              <a:t>SSW</a:t>
            </a:r>
            <a:r>
              <a:rPr sz="2400" u="none" spc="-65" dirty="0">
                <a:solidFill>
                  <a:srgbClr val="12294A"/>
                </a:solidFill>
                <a:latin typeface="Calibri"/>
                <a:cs typeface="Calibri"/>
              </a:rPr>
              <a:t> </a:t>
            </a:r>
            <a:r>
              <a:rPr sz="2400" u="none" spc="-10" dirty="0">
                <a:solidFill>
                  <a:srgbClr val="12294A"/>
                </a:solidFill>
                <a:latin typeface="Calibri"/>
                <a:cs typeface="Calibri"/>
              </a:rPr>
              <a:t>facilitated </a:t>
            </a:r>
            <a:r>
              <a:rPr sz="2400" u="none" dirty="0">
                <a:solidFill>
                  <a:srgbClr val="12294A"/>
                </a:solidFill>
                <a:latin typeface="Calibri"/>
                <a:cs typeface="Calibri"/>
              </a:rPr>
              <a:t>supervisory</a:t>
            </a:r>
            <a:r>
              <a:rPr sz="2400" u="none" spc="-45" dirty="0">
                <a:solidFill>
                  <a:srgbClr val="12294A"/>
                </a:solidFill>
                <a:latin typeface="Calibri"/>
                <a:cs typeface="Calibri"/>
              </a:rPr>
              <a:t> </a:t>
            </a:r>
            <a:r>
              <a:rPr sz="2400" u="none" dirty="0">
                <a:solidFill>
                  <a:srgbClr val="12294A"/>
                </a:solidFill>
                <a:latin typeface="Calibri"/>
                <a:cs typeface="Calibri"/>
              </a:rPr>
              <a:t>trainings</a:t>
            </a:r>
            <a:r>
              <a:rPr sz="2400" u="none" spc="-60" dirty="0">
                <a:solidFill>
                  <a:srgbClr val="12294A"/>
                </a:solidFill>
                <a:latin typeface="Calibri"/>
                <a:cs typeface="Calibri"/>
              </a:rPr>
              <a:t> </a:t>
            </a:r>
            <a:r>
              <a:rPr sz="2400" u="none" dirty="0">
                <a:solidFill>
                  <a:srgbClr val="12294A"/>
                </a:solidFill>
                <a:latin typeface="Calibri"/>
                <a:cs typeface="Calibri"/>
              </a:rPr>
              <a:t>or</a:t>
            </a:r>
            <a:r>
              <a:rPr sz="2400" u="none" spc="-45" dirty="0">
                <a:solidFill>
                  <a:srgbClr val="12294A"/>
                </a:solidFill>
                <a:latin typeface="Calibri"/>
                <a:cs typeface="Calibri"/>
              </a:rPr>
              <a:t> </a:t>
            </a:r>
            <a:r>
              <a:rPr sz="2400" u="none" spc="-10" dirty="0">
                <a:solidFill>
                  <a:srgbClr val="12294A"/>
                </a:solidFill>
                <a:latin typeface="Calibri"/>
                <a:cs typeface="Calibri"/>
              </a:rPr>
              <a:t>coaching.</a:t>
            </a:r>
            <a:endParaRPr sz="2400">
              <a:latin typeface="Calibri"/>
              <a:cs typeface="Calibri"/>
            </a:endParaRPr>
          </a:p>
          <a:p>
            <a:pPr marL="355600" marR="657225" indent="-342900">
              <a:lnSpc>
                <a:spcPct val="100800"/>
              </a:lnSpc>
              <a:spcBef>
                <a:spcPts val="620"/>
              </a:spcBef>
              <a:buFont typeface="Arial"/>
              <a:buChar char="•"/>
              <a:tabLst>
                <a:tab pos="355600" algn="l"/>
              </a:tabLst>
            </a:pPr>
            <a:r>
              <a:rPr sz="2800" b="1" u="sng" dirty="0">
                <a:solidFill>
                  <a:srgbClr val="12294A"/>
                </a:solidFill>
                <a:uFill>
                  <a:solidFill>
                    <a:srgbClr val="12294A"/>
                  </a:solidFill>
                </a:uFill>
                <a:latin typeface="Calibri"/>
                <a:cs typeface="Calibri"/>
              </a:rPr>
              <a:t>36,077</a:t>
            </a:r>
            <a:r>
              <a:rPr sz="2800" b="1" u="none" spc="-125" dirty="0">
                <a:solidFill>
                  <a:srgbClr val="12294A"/>
                </a:solidFill>
                <a:latin typeface="Calibri"/>
                <a:cs typeface="Calibri"/>
              </a:rPr>
              <a:t> </a:t>
            </a:r>
            <a:r>
              <a:rPr sz="2400" u="none" spc="-10" dirty="0">
                <a:solidFill>
                  <a:srgbClr val="12294A"/>
                </a:solidFill>
                <a:latin typeface="Calibri"/>
                <a:cs typeface="Calibri"/>
              </a:rPr>
              <a:t>Participant</a:t>
            </a:r>
            <a:r>
              <a:rPr sz="2400" u="none" spc="-90" dirty="0">
                <a:solidFill>
                  <a:srgbClr val="12294A"/>
                </a:solidFill>
                <a:latin typeface="Calibri"/>
                <a:cs typeface="Calibri"/>
              </a:rPr>
              <a:t> </a:t>
            </a:r>
            <a:r>
              <a:rPr sz="2400" u="none" dirty="0">
                <a:solidFill>
                  <a:srgbClr val="12294A"/>
                </a:solidFill>
                <a:latin typeface="Calibri"/>
                <a:cs typeface="Calibri"/>
              </a:rPr>
              <a:t>successful</a:t>
            </a:r>
            <a:r>
              <a:rPr sz="2400" u="none" spc="-65" dirty="0">
                <a:solidFill>
                  <a:srgbClr val="12294A"/>
                </a:solidFill>
                <a:latin typeface="Calibri"/>
                <a:cs typeface="Calibri"/>
              </a:rPr>
              <a:t> </a:t>
            </a:r>
            <a:r>
              <a:rPr sz="2400" u="none" dirty="0">
                <a:solidFill>
                  <a:srgbClr val="12294A"/>
                </a:solidFill>
                <a:latin typeface="Calibri"/>
                <a:cs typeface="Calibri"/>
              </a:rPr>
              <a:t>completions</a:t>
            </a:r>
            <a:r>
              <a:rPr sz="2400" u="none" spc="-85" dirty="0">
                <a:solidFill>
                  <a:srgbClr val="12294A"/>
                </a:solidFill>
                <a:latin typeface="Calibri"/>
                <a:cs typeface="Calibri"/>
              </a:rPr>
              <a:t> </a:t>
            </a:r>
            <a:r>
              <a:rPr sz="2400" u="none" dirty="0">
                <a:solidFill>
                  <a:srgbClr val="12294A"/>
                </a:solidFill>
                <a:latin typeface="Calibri"/>
                <a:cs typeface="Calibri"/>
              </a:rPr>
              <a:t>for</a:t>
            </a:r>
            <a:r>
              <a:rPr sz="2400" u="none" spc="-65" dirty="0">
                <a:solidFill>
                  <a:srgbClr val="12294A"/>
                </a:solidFill>
                <a:latin typeface="Calibri"/>
                <a:cs typeface="Calibri"/>
              </a:rPr>
              <a:t> </a:t>
            </a:r>
            <a:r>
              <a:rPr sz="2400" u="none" spc="-10" dirty="0">
                <a:solidFill>
                  <a:srgbClr val="12294A"/>
                </a:solidFill>
                <a:latin typeface="Calibri"/>
                <a:cs typeface="Calibri"/>
              </a:rPr>
              <a:t>caregiver </a:t>
            </a:r>
            <a:r>
              <a:rPr sz="2400" u="none" dirty="0">
                <a:solidFill>
                  <a:srgbClr val="12294A"/>
                </a:solidFill>
                <a:latin typeface="Calibri"/>
                <a:cs typeface="Calibri"/>
              </a:rPr>
              <a:t>training</a:t>
            </a:r>
            <a:r>
              <a:rPr sz="2400" u="none" spc="-65" dirty="0">
                <a:solidFill>
                  <a:srgbClr val="12294A"/>
                </a:solidFill>
                <a:latin typeface="Calibri"/>
                <a:cs typeface="Calibri"/>
              </a:rPr>
              <a:t> </a:t>
            </a:r>
            <a:r>
              <a:rPr sz="2400" u="none" spc="-10" dirty="0">
                <a:solidFill>
                  <a:srgbClr val="12294A"/>
                </a:solidFill>
                <a:latin typeface="Calibri"/>
                <a:cs typeface="Calibri"/>
              </a:rPr>
              <a:t>events.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0240" y="1287856"/>
            <a:ext cx="418528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FY24:</a:t>
            </a:r>
            <a:r>
              <a:rPr spc="-20" dirty="0"/>
              <a:t> </a:t>
            </a:r>
            <a:r>
              <a:rPr dirty="0"/>
              <a:t>At</a:t>
            </a:r>
            <a:r>
              <a:rPr spc="-40" dirty="0"/>
              <a:t> </a:t>
            </a:r>
            <a:r>
              <a:rPr dirty="0"/>
              <a:t>a</a:t>
            </a:r>
            <a:r>
              <a:rPr spc="-20" dirty="0"/>
              <a:t> </a:t>
            </a:r>
            <a:r>
              <a:rPr spc="-10" dirty="0"/>
              <a:t>Glance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241300" marR="281940" indent="-228600">
              <a:lnSpc>
                <a:spcPts val="1839"/>
              </a:lnSpc>
              <a:spcBef>
                <a:spcPts val="330"/>
              </a:spcBef>
              <a:buFont typeface="Arial"/>
              <a:buChar char="•"/>
              <a:tabLst>
                <a:tab pos="241300" algn="l"/>
              </a:tabLst>
            </a:pPr>
            <a:r>
              <a:rPr b="1" u="sng" dirty="0">
                <a:uFill>
                  <a:solidFill>
                    <a:srgbClr val="121F33"/>
                  </a:solidFill>
                </a:uFill>
                <a:latin typeface="Georgia"/>
                <a:cs typeface="Georgia"/>
              </a:rPr>
              <a:t>14</a:t>
            </a:r>
            <a:r>
              <a:rPr b="1" u="sng" spc="-30" dirty="0">
                <a:uFill>
                  <a:solidFill>
                    <a:srgbClr val="121F33"/>
                  </a:solidFill>
                </a:uFill>
                <a:latin typeface="Georgia"/>
                <a:cs typeface="Georgia"/>
              </a:rPr>
              <a:t> </a:t>
            </a:r>
            <a:r>
              <a:rPr b="1" u="none" spc="-45" dirty="0">
                <a:latin typeface="Georgia"/>
                <a:cs typeface="Georgia"/>
              </a:rPr>
              <a:t> </a:t>
            </a:r>
            <a:r>
              <a:rPr u="none" dirty="0"/>
              <a:t>Schools</a:t>
            </a:r>
            <a:r>
              <a:rPr u="none" spc="-55" dirty="0"/>
              <a:t> </a:t>
            </a:r>
            <a:r>
              <a:rPr u="none" dirty="0"/>
              <a:t>actively</a:t>
            </a:r>
            <a:r>
              <a:rPr u="none" spc="-40" dirty="0"/>
              <a:t> </a:t>
            </a:r>
            <a:r>
              <a:rPr u="none" dirty="0"/>
              <a:t>offered</a:t>
            </a:r>
            <a:r>
              <a:rPr u="none" spc="-30" dirty="0"/>
              <a:t> </a:t>
            </a:r>
            <a:r>
              <a:rPr u="none" spc="-50" dirty="0"/>
              <a:t>a </a:t>
            </a:r>
            <a:r>
              <a:rPr u="none" dirty="0"/>
              <a:t>University</a:t>
            </a:r>
            <a:r>
              <a:rPr u="none" spc="-50" dirty="0"/>
              <a:t> </a:t>
            </a:r>
            <a:r>
              <a:rPr u="none" dirty="0"/>
              <a:t>Partnership</a:t>
            </a:r>
            <a:r>
              <a:rPr u="none" spc="-35" dirty="0"/>
              <a:t> </a:t>
            </a:r>
            <a:r>
              <a:rPr u="none" dirty="0"/>
              <a:t>Course</a:t>
            </a:r>
            <a:r>
              <a:rPr u="none" spc="-65" dirty="0"/>
              <a:t> </a:t>
            </a:r>
            <a:r>
              <a:rPr u="none" spc="-25" dirty="0"/>
              <a:t>in </a:t>
            </a:r>
            <a:r>
              <a:rPr u="none" spc="-20" dirty="0"/>
              <a:t>FY24</a:t>
            </a:r>
          </a:p>
          <a:p>
            <a:pPr marL="241300" marR="5080" indent="-228600">
              <a:lnSpc>
                <a:spcPct val="90000"/>
              </a:lnSpc>
              <a:spcBef>
                <a:spcPts val="370"/>
              </a:spcBef>
              <a:buFont typeface="Arial"/>
              <a:buChar char="•"/>
              <a:tabLst>
                <a:tab pos="241300" algn="l"/>
              </a:tabLst>
            </a:pPr>
            <a:r>
              <a:rPr b="1" u="sng" dirty="0">
                <a:uFill>
                  <a:solidFill>
                    <a:srgbClr val="121F33"/>
                  </a:solidFill>
                </a:uFill>
                <a:latin typeface="Georgia"/>
                <a:cs typeface="Georgia"/>
              </a:rPr>
              <a:t>13</a:t>
            </a:r>
            <a:r>
              <a:rPr b="1" u="sng" spc="-20" dirty="0">
                <a:uFill>
                  <a:solidFill>
                    <a:srgbClr val="121F33"/>
                  </a:solidFill>
                </a:uFill>
                <a:latin typeface="Georgia"/>
                <a:cs typeface="Georgia"/>
              </a:rPr>
              <a:t> </a:t>
            </a:r>
            <a:r>
              <a:rPr b="1" u="none" spc="-50" dirty="0">
                <a:latin typeface="Georgia"/>
                <a:cs typeface="Georgia"/>
              </a:rPr>
              <a:t> </a:t>
            </a:r>
            <a:r>
              <a:rPr u="none" dirty="0"/>
              <a:t>Schools</a:t>
            </a:r>
            <a:r>
              <a:rPr u="none" spc="-50" dirty="0"/>
              <a:t> </a:t>
            </a:r>
            <a:r>
              <a:rPr u="none" dirty="0"/>
              <a:t>are</a:t>
            </a:r>
            <a:r>
              <a:rPr u="none" spc="-30" dirty="0"/>
              <a:t> </a:t>
            </a:r>
            <a:r>
              <a:rPr u="none" dirty="0"/>
              <a:t>considering,</a:t>
            </a:r>
            <a:r>
              <a:rPr u="none" spc="-55" dirty="0"/>
              <a:t> </a:t>
            </a:r>
            <a:r>
              <a:rPr u="none" spc="-25" dirty="0"/>
              <a:t>in </a:t>
            </a:r>
            <a:r>
              <a:rPr u="none" dirty="0"/>
              <a:t>development,</a:t>
            </a:r>
            <a:r>
              <a:rPr u="none" spc="-65" dirty="0"/>
              <a:t> </a:t>
            </a:r>
            <a:r>
              <a:rPr u="none" dirty="0"/>
              <a:t>or</a:t>
            </a:r>
            <a:r>
              <a:rPr u="none" spc="-20" dirty="0"/>
              <a:t> </a:t>
            </a:r>
            <a:r>
              <a:rPr u="none" dirty="0"/>
              <a:t>preparing</a:t>
            </a:r>
            <a:r>
              <a:rPr u="none" spc="-35" dirty="0"/>
              <a:t> </a:t>
            </a:r>
            <a:r>
              <a:rPr u="none" dirty="0"/>
              <a:t>for</a:t>
            </a:r>
            <a:r>
              <a:rPr u="none" spc="-30" dirty="0"/>
              <a:t> </a:t>
            </a:r>
            <a:r>
              <a:rPr u="none" spc="-50" dirty="0"/>
              <a:t>a </a:t>
            </a:r>
            <a:r>
              <a:rPr u="none" dirty="0"/>
              <a:t>course</a:t>
            </a:r>
            <a:r>
              <a:rPr u="none" spc="-20" dirty="0"/>
              <a:t> </a:t>
            </a:r>
            <a:r>
              <a:rPr u="none" dirty="0"/>
              <a:t>to</a:t>
            </a:r>
            <a:r>
              <a:rPr u="none" spc="-30" dirty="0"/>
              <a:t> </a:t>
            </a:r>
            <a:r>
              <a:rPr u="none" dirty="0"/>
              <a:t>be</a:t>
            </a:r>
            <a:r>
              <a:rPr u="none" spc="-25" dirty="0"/>
              <a:t> </a:t>
            </a:r>
            <a:r>
              <a:rPr u="none" dirty="0"/>
              <a:t>offered</a:t>
            </a:r>
            <a:r>
              <a:rPr u="none" spc="-25" dirty="0"/>
              <a:t> </a:t>
            </a:r>
            <a:r>
              <a:rPr u="none" dirty="0"/>
              <a:t>in</a:t>
            </a:r>
            <a:r>
              <a:rPr u="none" spc="-30" dirty="0"/>
              <a:t> </a:t>
            </a:r>
            <a:r>
              <a:rPr u="none" dirty="0"/>
              <a:t>an</a:t>
            </a:r>
            <a:r>
              <a:rPr u="none" spc="-10" dirty="0"/>
              <a:t> upcoming </a:t>
            </a:r>
            <a:r>
              <a:rPr u="none" spc="-20" dirty="0"/>
              <a:t>year</a:t>
            </a:r>
          </a:p>
          <a:p>
            <a:pPr marL="240665" indent="-227965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240665" algn="l"/>
              </a:tabLst>
            </a:pPr>
            <a:r>
              <a:rPr b="1" u="sng" dirty="0">
                <a:uFill>
                  <a:solidFill>
                    <a:srgbClr val="121F33"/>
                  </a:solidFill>
                </a:uFill>
                <a:latin typeface="Georgia"/>
                <a:cs typeface="Georgia"/>
              </a:rPr>
              <a:t>272</a:t>
            </a:r>
            <a:r>
              <a:rPr b="1" u="none" spc="-55" dirty="0">
                <a:latin typeface="Georgia"/>
                <a:cs typeface="Georgia"/>
              </a:rPr>
              <a:t> </a:t>
            </a:r>
            <a:r>
              <a:rPr u="none" dirty="0"/>
              <a:t>unique</a:t>
            </a:r>
            <a:r>
              <a:rPr u="none" spc="-55" dirty="0"/>
              <a:t> </a:t>
            </a:r>
            <a:r>
              <a:rPr u="none" dirty="0"/>
              <a:t>students</a:t>
            </a:r>
            <a:r>
              <a:rPr u="none" spc="-35" dirty="0"/>
              <a:t> </a:t>
            </a:r>
            <a:r>
              <a:rPr u="none" spc="-10" dirty="0"/>
              <a:t>enrolled.</a:t>
            </a:r>
          </a:p>
          <a:p>
            <a:pPr marL="240665" indent="-227965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240665" algn="l"/>
              </a:tabLst>
            </a:pPr>
            <a:r>
              <a:rPr b="1" u="sng" dirty="0">
                <a:uFill>
                  <a:solidFill>
                    <a:srgbClr val="121F33"/>
                  </a:solidFill>
                </a:uFill>
                <a:latin typeface="Georgia"/>
                <a:cs typeface="Georgia"/>
              </a:rPr>
              <a:t>85</a:t>
            </a:r>
            <a:r>
              <a:rPr b="1" u="none" spc="-55" dirty="0">
                <a:latin typeface="Georgia"/>
                <a:cs typeface="Georgia"/>
              </a:rPr>
              <a:t> </a:t>
            </a:r>
            <a:r>
              <a:rPr u="none" dirty="0"/>
              <a:t>Unique</a:t>
            </a:r>
            <a:r>
              <a:rPr u="none" spc="-55" dirty="0"/>
              <a:t> </a:t>
            </a:r>
            <a:r>
              <a:rPr u="none" dirty="0"/>
              <a:t>Academic</a:t>
            </a:r>
            <a:r>
              <a:rPr u="none" spc="-30" dirty="0"/>
              <a:t> </a:t>
            </a:r>
            <a:r>
              <a:rPr u="none" spc="-10" dirty="0"/>
              <a:t>Interns</a:t>
            </a:r>
          </a:p>
        </p:txBody>
      </p:sp>
      <p:grpSp>
        <p:nvGrp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198342" y="-3"/>
            <a:ext cx="3945890" cy="6858000"/>
            <a:chOff x="5198342" y="-3"/>
            <a:chExt cx="3945890" cy="68580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98342" y="0"/>
              <a:ext cx="3945657" cy="68580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21807" y="-3"/>
              <a:ext cx="3822191" cy="685793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</TotalTime>
  <Words>395</Words>
  <Application>Microsoft Office PowerPoint</Application>
  <PresentationFormat>On-screen Show (4:3)</PresentationFormat>
  <Paragraphs>58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Georgia</vt:lpstr>
      <vt:lpstr>Office Theme</vt:lpstr>
      <vt:lpstr>Workforce Development Project</vt:lpstr>
      <vt:lpstr>History</vt:lpstr>
      <vt:lpstr>Current Overview</vt:lpstr>
      <vt:lpstr>Programs</vt:lpstr>
      <vt:lpstr>Leadership Team</vt:lpstr>
      <vt:lpstr>FY24: At a Glance</vt:lpstr>
      <vt:lpstr>FY24: At a Glance</vt:lpstr>
      <vt:lpstr>FY24: At a Glance</vt:lpstr>
      <vt:lpstr>FY24: At a Glance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Lasko, Victor</dc:creator>
  <cp:lastModifiedBy>Moore, Barbara</cp:lastModifiedBy>
  <cp:revision>1</cp:revision>
  <dcterms:created xsi:type="dcterms:W3CDTF">2025-02-14T16:15:48Z</dcterms:created>
  <dcterms:modified xsi:type="dcterms:W3CDTF">2025-02-14T16:30:22Z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2024-12-23T00:00:00Z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2025-02-14T00:00:00Z</vt:filetime>
  </property>
  <property fmtid="{D5CDD505-2E9C-101B-9397-08002B2CF9AE}" pid="5" name="Producer">
    <vt:lpwstr>Microsoft® PowerPoint® for Microsoft 365</vt:lpwstr>
  </property>
</Properties>
</file>